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8" r:id="rId4"/>
    <p:sldId id="260" r:id="rId5"/>
    <p:sldId id="266" r:id="rId6"/>
    <p:sldId id="267" r:id="rId7"/>
    <p:sldId id="261" r:id="rId8"/>
    <p:sldId id="262" r:id="rId9"/>
    <p:sldId id="263" r:id="rId10"/>
    <p:sldId id="264" r:id="rId11"/>
    <p:sldId id="281" r:id="rId12"/>
    <p:sldId id="273" r:id="rId13"/>
    <p:sldId id="296" r:id="rId14"/>
    <p:sldId id="287" r:id="rId15"/>
    <p:sldId id="285" r:id="rId16"/>
    <p:sldId id="297" r:id="rId17"/>
    <p:sldId id="288" r:id="rId18"/>
    <p:sldId id="289" r:id="rId19"/>
    <p:sldId id="290" r:id="rId20"/>
    <p:sldId id="292" r:id="rId21"/>
    <p:sldId id="294" r:id="rId22"/>
    <p:sldId id="295" r:id="rId23"/>
    <p:sldId id="298" r:id="rId24"/>
    <p:sldId id="299" r:id="rId25"/>
    <p:sldId id="293" r:id="rId26"/>
    <p:sldId id="279" r:id="rId27"/>
    <p:sldId id="280"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Tarun Desu" initials="SD" lastIdx="1" clrIdx="0">
    <p:extLst>
      <p:ext uri="{19B8F6BF-5375-455C-9EA6-DF929625EA0E}">
        <p15:presenceInfo xmlns:p15="http://schemas.microsoft.com/office/powerpoint/2012/main" userId="13af96222ebfea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60"/>
  </p:normalViewPr>
  <p:slideViewPr>
    <p:cSldViewPr snapToGrid="0">
      <p:cViewPr varScale="1">
        <p:scale>
          <a:sx n="85" d="100"/>
          <a:sy n="85" d="100"/>
        </p:scale>
        <p:origin x="62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4/22/2024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C119-0AAD-9642-8142-2F364E305BAB}"/>
              </a:ext>
            </a:extLst>
          </p:cNvPr>
          <p:cNvSpPr>
            <a:spLocks noGrp="1"/>
          </p:cNvSpPr>
          <p:nvPr>
            <p:ph type="ctrTitle"/>
          </p:nvPr>
        </p:nvSpPr>
        <p:spPr>
          <a:xfrm>
            <a:off x="945732" y="318248"/>
            <a:ext cx="9244104" cy="2227728"/>
          </a:xfrm>
        </p:spPr>
        <p:txBody>
          <a:bodyPr/>
          <a:lstStyle/>
          <a:p>
            <a:pPr algn="ct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Medical Chatbot </a:t>
            </a:r>
            <a:r>
              <a:rPr lang="en-US" sz="4300" b="1" dirty="0">
                <a:solidFill>
                  <a:schemeClr val="bg1"/>
                </a:solidFill>
                <a:latin typeface="Calibri" panose="020F0502020204030204" pitchFamily="34" charset="0"/>
                <a:ea typeface="Calibri" panose="020F0502020204030204" pitchFamily="34" charset="0"/>
                <a:cs typeface="Calibri" panose="020F0502020204030204" pitchFamily="34" charset="0"/>
              </a:rPr>
              <a:t>Development</a:t>
            </a: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 Utilizing Knowledge Graph &amp; Machine Learning Techniques</a:t>
            </a:r>
            <a:br>
              <a:rPr lang="en-US" sz="4000" b="1" dirty="0">
                <a:solidFill>
                  <a:schemeClr val="tx1"/>
                </a:solidFill>
                <a:latin typeface="Calibri" panose="020F0502020204030204" pitchFamily="34" charset="0"/>
                <a:ea typeface="Calibri" panose="020F0502020204030204" pitchFamily="34" charset="0"/>
                <a:cs typeface="Calibri" panose="020F0502020204030204" pitchFamily="34" charset="0"/>
              </a:rPr>
            </a:br>
            <a:endParaRPr lang="en-IN" sz="40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0508C32F-245C-ED48-462B-4AC5A179A5B0}"/>
              </a:ext>
            </a:extLst>
          </p:cNvPr>
          <p:cNvSpPr>
            <a:spLocks noGrp="1"/>
          </p:cNvSpPr>
          <p:nvPr>
            <p:ph type="subTitle" idx="1"/>
          </p:nvPr>
        </p:nvSpPr>
        <p:spPr>
          <a:xfrm>
            <a:off x="1154955" y="4786345"/>
            <a:ext cx="8825658" cy="861420"/>
          </a:xfrm>
        </p:spPr>
        <p:txBody>
          <a:bodyPr>
            <a:noAutofit/>
          </a:bodyPr>
          <a:lstStyle/>
          <a:p>
            <a:r>
              <a:rPr lang="en-US" sz="2800" b="1" dirty="0">
                <a:solidFill>
                  <a:schemeClr val="bg1"/>
                </a:solidFill>
                <a:latin typeface="Calibri"/>
                <a:ea typeface="+mn-lt"/>
                <a:cs typeface="Calibri"/>
              </a:rPr>
              <a:t>19CCE495 : Project phase 2</a:t>
            </a:r>
            <a:endParaRPr lang="en-US" sz="2800" b="1" dirty="0">
              <a:solidFill>
                <a:schemeClr val="bg1"/>
              </a:solidFill>
              <a:latin typeface="Calibri"/>
              <a:cs typeface="Calibri"/>
            </a:endParaRPr>
          </a:p>
          <a:p>
            <a:r>
              <a:rPr lang="en-US" sz="2800" b="1" dirty="0">
                <a:solidFill>
                  <a:schemeClr val="bg1"/>
                </a:solidFill>
                <a:latin typeface="Calibri"/>
                <a:ea typeface="Cambria"/>
                <a:cs typeface="Calibri"/>
              </a:rPr>
              <a:t>TEAM ID             : ECE013</a:t>
            </a:r>
            <a:endParaRPr lang="en-US" sz="2800" b="1" dirty="0">
              <a:solidFill>
                <a:schemeClr val="bg1"/>
              </a:solidFill>
              <a:latin typeface="Calibri"/>
              <a:cs typeface="Calibri"/>
            </a:endParaRPr>
          </a:p>
          <a:p>
            <a:r>
              <a:rPr lang="en-US" sz="2800" b="1" dirty="0">
                <a:solidFill>
                  <a:schemeClr val="bg1"/>
                </a:solidFill>
                <a:latin typeface="Calibri"/>
                <a:ea typeface="Cambria"/>
                <a:cs typeface="Calibri"/>
              </a:rPr>
              <a:t>Project Advisor : Ms. Prabha G</a:t>
            </a:r>
          </a:p>
          <a:p>
            <a:endParaRPr lang="en-IN" sz="2800" dirty="0">
              <a:solidFill>
                <a:schemeClr val="bg1"/>
              </a:solidFill>
            </a:endParaRPr>
          </a:p>
        </p:txBody>
      </p:sp>
      <p:graphicFrame>
        <p:nvGraphicFramePr>
          <p:cNvPr id="4" name="Content Placeholder 3">
            <a:extLst>
              <a:ext uri="{FF2B5EF4-FFF2-40B4-BE49-F238E27FC236}">
                <a16:creationId xmlns:a16="http://schemas.microsoft.com/office/drawing/2014/main" id="{B9A6E1E3-D7AD-7004-FAB5-B402C83510E6}"/>
              </a:ext>
            </a:extLst>
          </p:cNvPr>
          <p:cNvGraphicFramePr>
            <a:graphicFrameLocks/>
          </p:cNvGraphicFramePr>
          <p:nvPr>
            <p:extLst>
              <p:ext uri="{D42A27DB-BD31-4B8C-83A1-F6EECF244321}">
                <p14:modId xmlns:p14="http://schemas.microsoft.com/office/powerpoint/2010/main" val="3512421428"/>
              </p:ext>
            </p:extLst>
          </p:nvPr>
        </p:nvGraphicFramePr>
        <p:xfrm>
          <a:off x="1008530" y="2143798"/>
          <a:ext cx="9906000" cy="2404955"/>
        </p:xfrm>
        <a:graphic>
          <a:graphicData uri="http://schemas.openxmlformats.org/drawingml/2006/table">
            <a:tbl>
              <a:tblPr firstRow="1" bandRow="1">
                <a:tableStyleId>{073A0DAA-6AF3-43AB-8588-CEC1D06C72B9}</a:tableStyleId>
              </a:tblPr>
              <a:tblGrid>
                <a:gridCol w="4953000">
                  <a:extLst>
                    <a:ext uri="{9D8B030D-6E8A-4147-A177-3AD203B41FA5}">
                      <a16:colId xmlns:a16="http://schemas.microsoft.com/office/drawing/2014/main" val="2904528039"/>
                    </a:ext>
                  </a:extLst>
                </a:gridCol>
                <a:gridCol w="4953000">
                  <a:extLst>
                    <a:ext uri="{9D8B030D-6E8A-4147-A177-3AD203B41FA5}">
                      <a16:colId xmlns:a16="http://schemas.microsoft.com/office/drawing/2014/main" val="2278024012"/>
                    </a:ext>
                  </a:extLst>
                </a:gridCol>
              </a:tblGrid>
              <a:tr h="480991">
                <a:tc>
                  <a:txBody>
                    <a:bodyPr/>
                    <a:lstStyle/>
                    <a:p>
                      <a:pPr algn="ctr"/>
                      <a:r>
                        <a:rPr lang="en-US">
                          <a:latin typeface="Cambria"/>
                        </a:rPr>
                        <a:t>Name of the student</a:t>
                      </a:r>
                    </a:p>
                  </a:txBody>
                  <a:tcPr/>
                </a:tc>
                <a:tc>
                  <a:txBody>
                    <a:bodyPr/>
                    <a:lstStyle/>
                    <a:p>
                      <a:pPr algn="ctr"/>
                      <a:r>
                        <a:rPr lang="en-US" dirty="0">
                          <a:latin typeface="Cambria"/>
                        </a:rPr>
                        <a:t>Roll Number</a:t>
                      </a:r>
                    </a:p>
                  </a:txBody>
                  <a:tcPr/>
                </a:tc>
                <a:extLst>
                  <a:ext uri="{0D108BD9-81ED-4DB2-BD59-A6C34878D82A}">
                    <a16:rowId xmlns:a16="http://schemas.microsoft.com/office/drawing/2014/main" val="965795134"/>
                  </a:ext>
                </a:extLst>
              </a:tr>
              <a:tr h="480991">
                <a:tc>
                  <a:txBody>
                    <a:bodyPr/>
                    <a:lstStyle/>
                    <a:p>
                      <a:pPr algn="ctr"/>
                      <a:r>
                        <a:rPr lang="en-US" dirty="0" err="1">
                          <a:latin typeface="Cambria"/>
                        </a:rPr>
                        <a:t>Lakshmikanth</a:t>
                      </a:r>
                      <a:r>
                        <a:rPr lang="en-US" dirty="0">
                          <a:latin typeface="Cambria"/>
                        </a:rPr>
                        <a:t> Reddy B</a:t>
                      </a:r>
                    </a:p>
                  </a:txBody>
                  <a:tcPr/>
                </a:tc>
                <a:tc>
                  <a:txBody>
                    <a:bodyPr/>
                    <a:lstStyle/>
                    <a:p>
                      <a:pPr algn="ctr"/>
                      <a:r>
                        <a:rPr lang="en-US">
                          <a:latin typeface="Cambria"/>
                        </a:rPr>
                        <a:t>CB.EN.U4CCE20011</a:t>
                      </a:r>
                    </a:p>
                  </a:txBody>
                  <a:tcPr/>
                </a:tc>
                <a:extLst>
                  <a:ext uri="{0D108BD9-81ED-4DB2-BD59-A6C34878D82A}">
                    <a16:rowId xmlns:a16="http://schemas.microsoft.com/office/drawing/2014/main" val="113410376"/>
                  </a:ext>
                </a:extLst>
              </a:tr>
              <a:tr h="480991">
                <a:tc>
                  <a:txBody>
                    <a:bodyPr/>
                    <a:lstStyle/>
                    <a:p>
                      <a:pPr algn="ctr"/>
                      <a:r>
                        <a:rPr lang="en-US" dirty="0" err="1">
                          <a:latin typeface="Cambria"/>
                        </a:rPr>
                        <a:t>Sohith</a:t>
                      </a:r>
                      <a:r>
                        <a:rPr lang="en-US" dirty="0">
                          <a:latin typeface="Cambria"/>
                        </a:rPr>
                        <a:t> Reddy CH</a:t>
                      </a:r>
                    </a:p>
                  </a:txBody>
                  <a:tcPr/>
                </a:tc>
                <a:tc>
                  <a:txBody>
                    <a:bodyPr/>
                    <a:lstStyle/>
                    <a:p>
                      <a:pPr algn="ctr"/>
                      <a:r>
                        <a:rPr lang="en-US" dirty="0">
                          <a:latin typeface="Cambria"/>
                        </a:rPr>
                        <a:t>CB.EN.U4CCE20012</a:t>
                      </a:r>
                    </a:p>
                  </a:txBody>
                  <a:tcPr/>
                </a:tc>
                <a:extLst>
                  <a:ext uri="{0D108BD9-81ED-4DB2-BD59-A6C34878D82A}">
                    <a16:rowId xmlns:a16="http://schemas.microsoft.com/office/drawing/2014/main" val="3236730679"/>
                  </a:ext>
                </a:extLst>
              </a:tr>
              <a:tr h="480991">
                <a:tc>
                  <a:txBody>
                    <a:bodyPr/>
                    <a:lstStyle/>
                    <a:p>
                      <a:pPr algn="ctr"/>
                      <a:r>
                        <a:rPr lang="en-US" dirty="0">
                          <a:latin typeface="Cambria"/>
                        </a:rPr>
                        <a:t>Sai Tarun D</a:t>
                      </a:r>
                    </a:p>
                  </a:txBody>
                  <a:tcPr/>
                </a:tc>
                <a:tc>
                  <a:txBody>
                    <a:bodyPr/>
                    <a:lstStyle/>
                    <a:p>
                      <a:pPr algn="ctr"/>
                      <a:r>
                        <a:rPr lang="en-US">
                          <a:latin typeface="Cambria"/>
                        </a:rPr>
                        <a:t>CB.EN.U4CCE20014</a:t>
                      </a:r>
                    </a:p>
                  </a:txBody>
                  <a:tcPr/>
                </a:tc>
                <a:extLst>
                  <a:ext uri="{0D108BD9-81ED-4DB2-BD59-A6C34878D82A}">
                    <a16:rowId xmlns:a16="http://schemas.microsoft.com/office/drawing/2014/main" val="336109665"/>
                  </a:ext>
                </a:extLst>
              </a:tr>
              <a:tr h="480991">
                <a:tc>
                  <a:txBody>
                    <a:bodyPr/>
                    <a:lstStyle/>
                    <a:p>
                      <a:pPr algn="ctr"/>
                      <a:r>
                        <a:rPr lang="en-US" dirty="0">
                          <a:latin typeface="Cambria"/>
                        </a:rPr>
                        <a:t>Gowtham Kumar Y</a:t>
                      </a:r>
                    </a:p>
                  </a:txBody>
                  <a:tcPr/>
                </a:tc>
                <a:tc>
                  <a:txBody>
                    <a:bodyPr/>
                    <a:lstStyle/>
                    <a:p>
                      <a:pPr algn="ctr"/>
                      <a:r>
                        <a:rPr lang="en-US" dirty="0">
                          <a:latin typeface="Cambria"/>
                        </a:rPr>
                        <a:t>CB.EN.U4CCE20073</a:t>
                      </a:r>
                    </a:p>
                  </a:txBody>
                  <a:tcPr/>
                </a:tc>
                <a:extLst>
                  <a:ext uri="{0D108BD9-81ED-4DB2-BD59-A6C34878D82A}">
                    <a16:rowId xmlns:a16="http://schemas.microsoft.com/office/drawing/2014/main" val="1412134067"/>
                  </a:ext>
                </a:extLst>
              </a:tr>
            </a:tbl>
          </a:graphicData>
        </a:graphic>
      </p:graphicFrame>
      <p:sp>
        <p:nvSpPr>
          <p:cNvPr id="5" name="TextBox 4">
            <a:extLst>
              <a:ext uri="{FF2B5EF4-FFF2-40B4-BE49-F238E27FC236}">
                <a16:creationId xmlns:a16="http://schemas.microsoft.com/office/drawing/2014/main" id="{FFAA1A0B-6B26-6C67-3800-06EF226FD5EB}"/>
              </a:ext>
            </a:extLst>
          </p:cNvPr>
          <p:cNvSpPr txBox="1"/>
          <p:nvPr/>
        </p:nvSpPr>
        <p:spPr>
          <a:xfrm>
            <a:off x="10477501" y="624959"/>
            <a:ext cx="695324" cy="523220"/>
          </a:xfrm>
          <a:prstGeom prst="rect">
            <a:avLst/>
          </a:prstGeom>
          <a:noFill/>
        </p:spPr>
        <p:txBody>
          <a:bodyPr wrap="square" rtlCol="0">
            <a:spAutoFit/>
          </a:bodyPr>
          <a:lstStyle/>
          <a:p>
            <a:r>
              <a:rPr lang="en-US" sz="2800" b="1" dirty="0">
                <a:solidFill>
                  <a:schemeClr val="bg1"/>
                </a:solidFill>
              </a:rPr>
              <a:t>01</a:t>
            </a:r>
            <a:endParaRPr lang="en-IN" sz="2800" b="1" dirty="0">
              <a:solidFill>
                <a:schemeClr val="bg1"/>
              </a:solidFill>
            </a:endParaRPr>
          </a:p>
        </p:txBody>
      </p:sp>
    </p:spTree>
    <p:extLst>
      <p:ext uri="{BB962C8B-B14F-4D97-AF65-F5344CB8AC3E}">
        <p14:creationId xmlns:p14="http://schemas.microsoft.com/office/powerpoint/2010/main" val="4111997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44C79-6E2D-D49C-0B02-9D42A153978F}"/>
              </a:ext>
            </a:extLst>
          </p:cNvPr>
          <p:cNvSpPr txBox="1"/>
          <p:nvPr/>
        </p:nvSpPr>
        <p:spPr>
          <a:xfrm>
            <a:off x="156882" y="204903"/>
            <a:ext cx="6096000" cy="646331"/>
          </a:xfrm>
          <a:prstGeom prst="rect">
            <a:avLst/>
          </a:prstGeom>
          <a:noFill/>
        </p:spPr>
        <p:txBody>
          <a:bodyPr wrap="square">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Cont..</a:t>
            </a:r>
            <a:endParaRPr lang="en-IN"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3902B5BE-3365-313F-5696-FBAD3CFDEE97}"/>
              </a:ext>
            </a:extLst>
          </p:cNvPr>
          <p:cNvGraphicFramePr>
            <a:graphicFrameLocks noGrp="1"/>
          </p:cNvGraphicFramePr>
          <p:nvPr>
            <p:extLst>
              <p:ext uri="{D42A27DB-BD31-4B8C-83A1-F6EECF244321}">
                <p14:modId xmlns:p14="http://schemas.microsoft.com/office/powerpoint/2010/main" val="1904360100"/>
              </p:ext>
            </p:extLst>
          </p:nvPr>
        </p:nvGraphicFramePr>
        <p:xfrm>
          <a:off x="156882" y="921895"/>
          <a:ext cx="11878235" cy="5731202"/>
        </p:xfrm>
        <a:graphic>
          <a:graphicData uri="http://schemas.openxmlformats.org/drawingml/2006/table">
            <a:tbl>
              <a:tblPr firstRow="1" bandRow="1">
                <a:tableStyleId>{073A0DAA-6AF3-43AB-8588-CEC1D06C72B9}</a:tableStyleId>
              </a:tblPr>
              <a:tblGrid>
                <a:gridCol w="1718649">
                  <a:extLst>
                    <a:ext uri="{9D8B030D-6E8A-4147-A177-3AD203B41FA5}">
                      <a16:colId xmlns:a16="http://schemas.microsoft.com/office/drawing/2014/main" val="3230281717"/>
                    </a:ext>
                  </a:extLst>
                </a:gridCol>
                <a:gridCol w="606138">
                  <a:extLst>
                    <a:ext uri="{9D8B030D-6E8A-4147-A177-3AD203B41FA5}">
                      <a16:colId xmlns:a16="http://schemas.microsoft.com/office/drawing/2014/main" val="1281280619"/>
                    </a:ext>
                  </a:extLst>
                </a:gridCol>
                <a:gridCol w="1381883">
                  <a:extLst>
                    <a:ext uri="{9D8B030D-6E8A-4147-A177-3AD203B41FA5}">
                      <a16:colId xmlns:a16="http://schemas.microsoft.com/office/drawing/2014/main" val="717022364"/>
                    </a:ext>
                  </a:extLst>
                </a:gridCol>
                <a:gridCol w="1385283">
                  <a:extLst>
                    <a:ext uri="{9D8B030D-6E8A-4147-A177-3AD203B41FA5}">
                      <a16:colId xmlns:a16="http://schemas.microsoft.com/office/drawing/2014/main" val="4216064601"/>
                    </a:ext>
                  </a:extLst>
                </a:gridCol>
                <a:gridCol w="2859741">
                  <a:extLst>
                    <a:ext uri="{9D8B030D-6E8A-4147-A177-3AD203B41FA5}">
                      <a16:colId xmlns:a16="http://schemas.microsoft.com/office/drawing/2014/main" val="2644064183"/>
                    </a:ext>
                  </a:extLst>
                </a:gridCol>
                <a:gridCol w="1755305">
                  <a:extLst>
                    <a:ext uri="{9D8B030D-6E8A-4147-A177-3AD203B41FA5}">
                      <a16:colId xmlns:a16="http://schemas.microsoft.com/office/drawing/2014/main" val="3031527653"/>
                    </a:ext>
                  </a:extLst>
                </a:gridCol>
                <a:gridCol w="2171236">
                  <a:extLst>
                    <a:ext uri="{9D8B030D-6E8A-4147-A177-3AD203B41FA5}">
                      <a16:colId xmlns:a16="http://schemas.microsoft.com/office/drawing/2014/main" val="260418188"/>
                    </a:ext>
                  </a:extLst>
                </a:gridCol>
              </a:tblGrid>
              <a:tr h="672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Calibri" panose="020F0502020204030204" pitchFamily="34" charset="0"/>
                          <a:ea typeface="Calibri" panose="020F0502020204030204" pitchFamily="34" charset="0"/>
                          <a:cs typeface="Calibri" panose="020F0502020204030204" pitchFamily="34" charset="0"/>
                        </a:rPr>
                        <a:t>Title of the paper</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Year</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Authors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Publication</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Comments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Advantages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Drawbacks</a:t>
                      </a:r>
                    </a:p>
                  </a:txBody>
                  <a:tcPr/>
                </a:tc>
                <a:extLst>
                  <a:ext uri="{0D108BD9-81ED-4DB2-BD59-A6C34878D82A}">
                    <a16:rowId xmlns:a16="http://schemas.microsoft.com/office/drawing/2014/main" val="3897730251"/>
                  </a:ext>
                </a:extLst>
              </a:tr>
              <a:tr h="1516006">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Question Answering Over Knowledge Graphs: A Case Study in Tourism</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2022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Sereh </a:t>
                      </a:r>
                      <a:r>
                        <a:rPr lang="en-US" sz="1400" dirty="0" err="1">
                          <a:effectLst/>
                          <a:latin typeface="Calibri" panose="020F0502020204030204" pitchFamily="34" charset="0"/>
                          <a:ea typeface="Calibri" panose="020F0502020204030204" pitchFamily="34" charset="0"/>
                          <a:cs typeface="Calibri" panose="020F0502020204030204" pitchFamily="34" charset="0"/>
                        </a:rPr>
                        <a:t>Aghaei</a:t>
                      </a:r>
                      <a:r>
                        <a:rPr lang="en-US" sz="1400" dirty="0">
                          <a:effectLst/>
                          <a:latin typeface="Calibri" panose="020F0502020204030204" pitchFamily="34" charset="0"/>
                          <a:ea typeface="Calibri" panose="020F0502020204030204" pitchFamily="34" charset="0"/>
                          <a:cs typeface="Calibri" panose="020F0502020204030204" pitchFamily="34" charset="0"/>
                        </a:rPr>
                        <a:t>, Elie </a:t>
                      </a:r>
                      <a:r>
                        <a:rPr lang="en-US" sz="1400" dirty="0" err="1">
                          <a:effectLst/>
                          <a:latin typeface="Calibri" panose="020F0502020204030204" pitchFamily="34" charset="0"/>
                          <a:ea typeface="Calibri" panose="020F0502020204030204" pitchFamily="34" charset="0"/>
                          <a:cs typeface="Calibri" panose="020F0502020204030204" pitchFamily="34" charset="0"/>
                        </a:rPr>
                        <a:t>Raad</a:t>
                      </a:r>
                      <a:r>
                        <a:rPr lang="en-US" sz="1400" dirty="0">
                          <a:effectLst/>
                          <a:latin typeface="Calibri" panose="020F0502020204030204" pitchFamily="34" charset="0"/>
                          <a:ea typeface="Calibri" panose="020F0502020204030204" pitchFamily="34" charset="0"/>
                          <a:cs typeface="Calibri" panose="020F0502020204030204" pitchFamily="34" charset="0"/>
                        </a:rPr>
                        <a:t>, And Anna </a:t>
                      </a:r>
                      <a:r>
                        <a:rPr lang="en-US" sz="1400" dirty="0" err="1">
                          <a:effectLst/>
                          <a:latin typeface="Calibri" panose="020F0502020204030204" pitchFamily="34" charset="0"/>
                          <a:ea typeface="Calibri" panose="020F0502020204030204" pitchFamily="34" charset="0"/>
                          <a:cs typeface="Calibri" panose="020F0502020204030204" pitchFamily="34" charset="0"/>
                        </a:rPr>
                        <a:t>Fesnel</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IEEE Access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Aims to provide answers to natural language questions (NLQs) using </a:t>
                      </a:r>
                      <a:r>
                        <a:rPr lang="en-US" sz="1400" dirty="0" err="1">
                          <a:latin typeface="Calibri" panose="020F0502020204030204" pitchFamily="34" charset="0"/>
                          <a:ea typeface="Calibri" panose="020F0502020204030204" pitchFamily="34" charset="0"/>
                          <a:cs typeface="Calibri" panose="020F0502020204030204" pitchFamily="34" charset="0"/>
                        </a:rPr>
                        <a:t>KGs.</a:t>
                      </a:r>
                      <a:endParaRPr lang="en-US"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This paper proposes a two-phase approach to QA-KG for small and medium-sized </a:t>
                      </a:r>
                      <a:r>
                        <a:rPr lang="en-US" sz="1400" dirty="0" err="1">
                          <a:latin typeface="Calibri" panose="020F0502020204030204" pitchFamily="34" charset="0"/>
                          <a:ea typeface="Calibri" panose="020F0502020204030204" pitchFamily="34" charset="0"/>
                          <a:cs typeface="Calibri" panose="020F0502020204030204" pitchFamily="34" charset="0"/>
                        </a:rPr>
                        <a:t>KGs.</a:t>
                      </a:r>
                      <a:endParaRPr lang="en-US"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More scalable</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More accurate</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More flexible</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Time-consuming process</a:t>
                      </a:r>
                    </a:p>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Over fitting</a:t>
                      </a:r>
                    </a:p>
                  </a:txBody>
                  <a:tcPr/>
                </a:tc>
                <a:extLst>
                  <a:ext uri="{0D108BD9-81ED-4DB2-BD59-A6C34878D82A}">
                    <a16:rowId xmlns:a16="http://schemas.microsoft.com/office/drawing/2014/main" val="3929022363"/>
                  </a:ext>
                </a:extLst>
              </a:tr>
              <a:tr h="1542181">
                <a:tc>
                  <a:txBody>
                    <a:bodyPr/>
                    <a:lstStyle/>
                    <a:p>
                      <a:r>
                        <a:rPr lang="en-US" sz="1500" dirty="0">
                          <a:latin typeface="Calibri" panose="020F0502020204030204" pitchFamily="34" charset="0"/>
                          <a:ea typeface="Calibri" panose="020F0502020204030204" pitchFamily="34" charset="0"/>
                          <a:cs typeface="Calibri" panose="020F0502020204030204" pitchFamily="34" charset="0"/>
                        </a:rPr>
                        <a:t>Knowledge Graph for China’s Genealogy</a:t>
                      </a:r>
                      <a:endParaRPr lang="en-IN" sz="15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2021</a:t>
                      </a:r>
                    </a:p>
                  </a:txBody>
                  <a:tcPr/>
                </a:tc>
                <a:tc>
                  <a:txBody>
                    <a:bodyPr/>
                    <a:lstStyle/>
                    <a:p>
                      <a:r>
                        <a:rPr lang="en-IN" sz="1500" dirty="0" err="1">
                          <a:latin typeface="Calibri" panose="020F0502020204030204" pitchFamily="34" charset="0"/>
                          <a:ea typeface="Calibri" panose="020F0502020204030204" pitchFamily="34" charset="0"/>
                          <a:cs typeface="Calibri" panose="020F0502020204030204" pitchFamily="34" charset="0"/>
                        </a:rPr>
                        <a:t>Xindong</a:t>
                      </a:r>
                      <a:r>
                        <a:rPr lang="en-IN" sz="1500" dirty="0">
                          <a:latin typeface="Calibri" panose="020F0502020204030204" pitchFamily="34" charset="0"/>
                          <a:ea typeface="Calibri" panose="020F0502020204030204" pitchFamily="34" charset="0"/>
                          <a:cs typeface="Calibri" panose="020F0502020204030204" pitchFamily="34" charset="0"/>
                        </a:rPr>
                        <a:t> Wu , Fellow, IEEE, </a:t>
                      </a:r>
                      <a:r>
                        <a:rPr lang="en-IN" sz="1500" dirty="0" err="1">
                          <a:latin typeface="Calibri" panose="020F0502020204030204" pitchFamily="34" charset="0"/>
                          <a:ea typeface="Calibri" panose="020F0502020204030204" pitchFamily="34" charset="0"/>
                          <a:cs typeface="Calibri" panose="020F0502020204030204" pitchFamily="34" charset="0"/>
                        </a:rPr>
                        <a:t>Tingting</a:t>
                      </a:r>
                      <a:r>
                        <a:rPr lang="en-IN" sz="1500" dirty="0">
                          <a:latin typeface="Calibri" panose="020F0502020204030204" pitchFamily="34" charset="0"/>
                          <a:ea typeface="Calibri" panose="020F0502020204030204" pitchFamily="34" charset="0"/>
                          <a:cs typeface="Calibri" panose="020F0502020204030204" pitchFamily="34" charset="0"/>
                        </a:rPr>
                        <a:t> Jiang Yi Zhu , and </a:t>
                      </a:r>
                      <a:r>
                        <a:rPr lang="en-IN" sz="1500" dirty="0" err="1">
                          <a:latin typeface="Calibri" panose="020F0502020204030204" pitchFamily="34" charset="0"/>
                          <a:ea typeface="Calibri" panose="020F0502020204030204" pitchFamily="34" charset="0"/>
                          <a:cs typeface="Calibri" panose="020F0502020204030204" pitchFamily="34" charset="0"/>
                        </a:rPr>
                        <a:t>Chenyang</a:t>
                      </a:r>
                      <a:r>
                        <a:rPr lang="en-IN" sz="1500" dirty="0">
                          <a:latin typeface="Calibri" panose="020F0502020204030204" pitchFamily="34" charset="0"/>
                          <a:ea typeface="Calibri" panose="020F0502020204030204" pitchFamily="34" charset="0"/>
                          <a:cs typeface="Calibri" panose="020F0502020204030204" pitchFamily="34" charset="0"/>
                        </a:rPr>
                        <a:t> Bu</a:t>
                      </a: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IEEE TRANSACTIONS ON KNOWLEDGE AND DATA ENGINEERING</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This paper focuses on the development of a genealogical knowledge graph model called </a:t>
                      </a:r>
                      <a:r>
                        <a:rPr lang="en-US" sz="1400" dirty="0" err="1">
                          <a:latin typeface="Calibri" panose="020F0502020204030204" pitchFamily="34" charset="0"/>
                          <a:ea typeface="Calibri" panose="020F0502020204030204" pitchFamily="34" charset="0"/>
                          <a:cs typeface="Calibri" panose="020F0502020204030204" pitchFamily="34" charset="0"/>
                        </a:rPr>
                        <a:t>Huapu</a:t>
                      </a:r>
                      <a:r>
                        <a:rPr lang="en-US" sz="1400" dirty="0">
                          <a:latin typeface="Calibri" panose="020F0502020204030204" pitchFamily="34" charset="0"/>
                          <a:ea typeface="Calibri" panose="020F0502020204030204" pitchFamily="34" charset="0"/>
                          <a:cs typeface="Calibri" panose="020F0502020204030204" pitchFamily="34" charset="0"/>
                        </a:rPr>
                        <a:t>-Kg and  utilize genealogical knowledge graphs. </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Structured data representation</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Query and analysis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Integration of AI</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Feasibility validation</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Data quality integration</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Scalability</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Complexity</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Expertise requirements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070086"/>
                  </a:ext>
                </a:extLst>
              </a:tr>
              <a:tr h="1957384">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Automated clinical knowledge graph generation framework for evidence based medicine </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2023</a:t>
                      </a:r>
                    </a:p>
                  </a:txBody>
                  <a:tcPr/>
                </a:tc>
                <a:tc>
                  <a:txBody>
                    <a:bodyPr/>
                    <a:lstStyle/>
                    <a:p>
                      <a:r>
                        <a:rPr lang="en-US" sz="1400" dirty="0" err="1">
                          <a:latin typeface="Calibri" panose="020F0502020204030204" pitchFamily="34" charset="0"/>
                          <a:ea typeface="Calibri" panose="020F0502020204030204" pitchFamily="34" charset="0"/>
                          <a:cs typeface="Calibri" panose="020F0502020204030204" pitchFamily="34" charset="0"/>
                        </a:rPr>
                        <a:t>Fakhare</a:t>
                      </a:r>
                      <a:r>
                        <a:rPr lang="en-US" sz="1400" dirty="0">
                          <a:latin typeface="Calibri" panose="020F0502020204030204" pitchFamily="34" charset="0"/>
                          <a:ea typeface="Calibri" panose="020F0502020204030204" pitchFamily="34" charset="0"/>
                          <a:cs typeface="Calibri" panose="020F0502020204030204" pitchFamily="34" charset="0"/>
                        </a:rPr>
                        <a:t> Alam a , Hamed </a:t>
                      </a:r>
                      <a:r>
                        <a:rPr lang="en-US" sz="1400" dirty="0" err="1">
                          <a:latin typeface="Calibri" panose="020F0502020204030204" pitchFamily="34" charset="0"/>
                          <a:ea typeface="Calibri" panose="020F0502020204030204" pitchFamily="34" charset="0"/>
                          <a:cs typeface="Calibri" panose="020F0502020204030204" pitchFamily="34" charset="0"/>
                        </a:rPr>
                        <a:t>Babaei</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Giglou</a:t>
                      </a:r>
                      <a:r>
                        <a:rPr lang="en-US" sz="1400" dirty="0">
                          <a:latin typeface="Calibri" panose="020F0502020204030204" pitchFamily="34" charset="0"/>
                          <a:ea typeface="Calibri" panose="020F0502020204030204" pitchFamily="34" charset="0"/>
                          <a:cs typeface="Calibri" panose="020F0502020204030204" pitchFamily="34" charset="0"/>
                        </a:rPr>
                        <a:t> b , Khalid Mahmood Malik a</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Elsevier Journal Expert systems with applications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Proposes a topic specific, PICO enabled, and fully automated framework to curate information and create KG of different clinical domains.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Building a knowledge graph according to requirements by using PICO framework are remarkable.</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The knowledge graph is built according to the 2 data sets which are considered so they are limited to an extent along with the relations of the KG.</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53037242"/>
                  </a:ext>
                </a:extLst>
              </a:tr>
            </a:tbl>
          </a:graphicData>
        </a:graphic>
      </p:graphicFrame>
      <p:sp>
        <p:nvSpPr>
          <p:cNvPr id="5" name="TextBox 4">
            <a:extLst>
              <a:ext uri="{FF2B5EF4-FFF2-40B4-BE49-F238E27FC236}">
                <a16:creationId xmlns:a16="http://schemas.microsoft.com/office/drawing/2014/main" id="{F5775BDD-E288-5601-4E2B-CCC10AF5837F}"/>
              </a:ext>
            </a:extLst>
          </p:cNvPr>
          <p:cNvSpPr txBox="1"/>
          <p:nvPr/>
        </p:nvSpPr>
        <p:spPr>
          <a:xfrm>
            <a:off x="10475119" y="398675"/>
            <a:ext cx="1221581" cy="523220"/>
          </a:xfrm>
          <a:prstGeom prst="rect">
            <a:avLst/>
          </a:prstGeom>
          <a:noFill/>
        </p:spPr>
        <p:txBody>
          <a:bodyPr wrap="square">
            <a:spAutoFit/>
          </a:bodyPr>
          <a:lstStyle/>
          <a:p>
            <a:r>
              <a:rPr lang="en-US" sz="2800" b="1" dirty="0">
                <a:solidFill>
                  <a:schemeClr val="bg1"/>
                </a:solidFill>
              </a:rPr>
              <a:t>10</a:t>
            </a:r>
            <a:endParaRPr lang="en-IN" sz="2800" b="1" dirty="0">
              <a:solidFill>
                <a:schemeClr val="bg1"/>
              </a:solidFill>
            </a:endParaRPr>
          </a:p>
        </p:txBody>
      </p:sp>
    </p:spTree>
    <p:extLst>
      <p:ext uri="{BB962C8B-B14F-4D97-AF65-F5344CB8AC3E}">
        <p14:creationId xmlns:p14="http://schemas.microsoft.com/office/powerpoint/2010/main" val="2854081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85424-B649-589F-5863-073D9C22C48F}"/>
              </a:ext>
            </a:extLst>
          </p:cNvPr>
          <p:cNvSpPr>
            <a:spLocks noGrp="1"/>
          </p:cNvSpPr>
          <p:nvPr>
            <p:ph type="title"/>
          </p:nvPr>
        </p:nvSpPr>
        <p:spPr>
          <a:xfrm>
            <a:off x="611140" y="108809"/>
            <a:ext cx="9404723" cy="1400530"/>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Methodology</a:t>
            </a:r>
          </a:p>
        </p:txBody>
      </p:sp>
      <p:pic>
        <p:nvPicPr>
          <p:cNvPr id="9" name="Picture 8">
            <a:extLst>
              <a:ext uri="{FF2B5EF4-FFF2-40B4-BE49-F238E27FC236}">
                <a16:creationId xmlns:a16="http://schemas.microsoft.com/office/drawing/2014/main" id="{4D48CF1B-2FAB-74DE-E2FD-C4DD8D98E9D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0225" y="996219"/>
            <a:ext cx="3283884" cy="1919661"/>
          </a:xfrm>
          <a:prstGeom prst="rect">
            <a:avLst/>
          </a:prstGeom>
        </p:spPr>
      </p:pic>
      <p:sp>
        <p:nvSpPr>
          <p:cNvPr id="10" name="TextBox 9">
            <a:extLst>
              <a:ext uri="{FF2B5EF4-FFF2-40B4-BE49-F238E27FC236}">
                <a16:creationId xmlns:a16="http://schemas.microsoft.com/office/drawing/2014/main" id="{F7207B94-A55D-2C23-308F-DDC113BAA0DB}"/>
              </a:ext>
            </a:extLst>
          </p:cNvPr>
          <p:cNvSpPr txBox="1"/>
          <p:nvPr/>
        </p:nvSpPr>
        <p:spPr>
          <a:xfrm>
            <a:off x="182542" y="2997160"/>
            <a:ext cx="1604683" cy="738664"/>
          </a:xfrm>
          <a:prstGeom prst="rect">
            <a:avLst/>
          </a:prstGeom>
          <a:noFill/>
        </p:spPr>
        <p:txBody>
          <a:bodyPr wrap="square" rtlCol="0">
            <a:spAutoFit/>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Website pages – Unstructured data</a:t>
            </a:r>
          </a:p>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(https://)</a:t>
            </a:r>
          </a:p>
        </p:txBody>
      </p:sp>
      <p:sp>
        <p:nvSpPr>
          <p:cNvPr id="11" name="TextBox 10">
            <a:extLst>
              <a:ext uri="{FF2B5EF4-FFF2-40B4-BE49-F238E27FC236}">
                <a16:creationId xmlns:a16="http://schemas.microsoft.com/office/drawing/2014/main" id="{CBFF2C37-3AA1-996E-B954-344139DF8ED9}"/>
              </a:ext>
            </a:extLst>
          </p:cNvPr>
          <p:cNvSpPr txBox="1"/>
          <p:nvPr/>
        </p:nvSpPr>
        <p:spPr>
          <a:xfrm>
            <a:off x="1719620" y="3077823"/>
            <a:ext cx="1196789" cy="307777"/>
          </a:xfrm>
          <a:prstGeom prst="rect">
            <a:avLst/>
          </a:prstGeom>
          <a:noFill/>
        </p:spPr>
        <p:txBody>
          <a:bodyPr wrap="square" rtlCol="0">
            <a:spAutoFit/>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Web Scraping</a:t>
            </a:r>
          </a:p>
        </p:txBody>
      </p:sp>
      <p:sp>
        <p:nvSpPr>
          <p:cNvPr id="12" name="TextBox 11">
            <a:extLst>
              <a:ext uri="{FF2B5EF4-FFF2-40B4-BE49-F238E27FC236}">
                <a16:creationId xmlns:a16="http://schemas.microsoft.com/office/drawing/2014/main" id="{F052EA28-FC23-ECCC-E590-BC19CB3909F6}"/>
              </a:ext>
            </a:extLst>
          </p:cNvPr>
          <p:cNvSpPr txBox="1"/>
          <p:nvPr/>
        </p:nvSpPr>
        <p:spPr>
          <a:xfrm>
            <a:off x="3006510" y="3115393"/>
            <a:ext cx="1346266" cy="307777"/>
          </a:xfrm>
          <a:prstGeom prst="rect">
            <a:avLst/>
          </a:prstGeom>
          <a:noFill/>
        </p:spPr>
        <p:txBody>
          <a:bodyPr wrap="none" rtlCol="0">
            <a:spAutoFit/>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Structured data</a:t>
            </a:r>
          </a:p>
        </p:txBody>
      </p:sp>
      <p:pic>
        <p:nvPicPr>
          <p:cNvPr id="14" name="Picture 13">
            <a:extLst>
              <a:ext uri="{FF2B5EF4-FFF2-40B4-BE49-F238E27FC236}">
                <a16:creationId xmlns:a16="http://schemas.microsoft.com/office/drawing/2014/main" id="{8CB00E67-3D89-F8BC-70EB-A04839A6DF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59095" y="1274331"/>
            <a:ext cx="4007634" cy="2001258"/>
          </a:xfrm>
          <a:prstGeom prst="rect">
            <a:avLst/>
          </a:prstGeom>
        </p:spPr>
      </p:pic>
      <p:sp>
        <p:nvSpPr>
          <p:cNvPr id="15" name="TextBox 14">
            <a:extLst>
              <a:ext uri="{FF2B5EF4-FFF2-40B4-BE49-F238E27FC236}">
                <a16:creationId xmlns:a16="http://schemas.microsoft.com/office/drawing/2014/main" id="{7141168A-6AE3-7BB6-614B-DAEDC603E95A}"/>
              </a:ext>
            </a:extLst>
          </p:cNvPr>
          <p:cNvSpPr txBox="1"/>
          <p:nvPr/>
        </p:nvSpPr>
        <p:spPr>
          <a:xfrm>
            <a:off x="5138968" y="3231711"/>
            <a:ext cx="1647888" cy="369332"/>
          </a:xfrm>
          <a:prstGeom prst="rect">
            <a:avLst/>
          </a:prstGeom>
          <a:noFill/>
        </p:spPr>
        <p:txBody>
          <a:bodyPr wrap="none" rtlCol="0">
            <a:spAutoFit/>
          </a:bodyPr>
          <a:lstStyle/>
          <a:p>
            <a:pPr algn="ct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Storage Format</a:t>
            </a:r>
          </a:p>
        </p:txBody>
      </p:sp>
      <p:pic>
        <p:nvPicPr>
          <p:cNvPr id="19" name="Picture 18">
            <a:extLst>
              <a:ext uri="{FF2B5EF4-FFF2-40B4-BE49-F238E27FC236}">
                <a16:creationId xmlns:a16="http://schemas.microsoft.com/office/drawing/2014/main" id="{0A602F20-FA93-1214-A19B-F17FC990DCC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10790" y="849375"/>
            <a:ext cx="4812049" cy="2802921"/>
          </a:xfrm>
          <a:prstGeom prst="rect">
            <a:avLst/>
          </a:prstGeom>
        </p:spPr>
      </p:pic>
      <p:sp>
        <p:nvSpPr>
          <p:cNvPr id="20" name="TextBox 19">
            <a:extLst>
              <a:ext uri="{FF2B5EF4-FFF2-40B4-BE49-F238E27FC236}">
                <a16:creationId xmlns:a16="http://schemas.microsoft.com/office/drawing/2014/main" id="{1BBC5D41-347D-05D4-7CE7-780F40643304}"/>
              </a:ext>
            </a:extLst>
          </p:cNvPr>
          <p:cNvSpPr txBox="1"/>
          <p:nvPr/>
        </p:nvSpPr>
        <p:spPr>
          <a:xfrm>
            <a:off x="8361501" y="3502363"/>
            <a:ext cx="2205318" cy="369332"/>
          </a:xfrm>
          <a:prstGeom prst="rect">
            <a:avLst/>
          </a:prstGeom>
          <a:noFill/>
        </p:spPr>
        <p:txBody>
          <a:bodyPr wrap="square" rtlCol="0">
            <a:spAutoFit/>
          </a:bodyPr>
          <a:lstStyle/>
          <a:p>
            <a:pPr algn="ct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Data Cleaning</a:t>
            </a:r>
          </a:p>
        </p:txBody>
      </p:sp>
      <p:pic>
        <p:nvPicPr>
          <p:cNvPr id="24" name="Picture 23">
            <a:extLst>
              <a:ext uri="{FF2B5EF4-FFF2-40B4-BE49-F238E27FC236}">
                <a16:creationId xmlns:a16="http://schemas.microsoft.com/office/drawing/2014/main" id="{54C62259-8036-3377-0554-3406B982AEA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7042" y="3907175"/>
            <a:ext cx="4146345" cy="2450438"/>
          </a:xfrm>
          <a:prstGeom prst="rect">
            <a:avLst/>
          </a:prstGeom>
          <a:effectLst>
            <a:glow rad="25400">
              <a:schemeClr val="accent1">
                <a:alpha val="40000"/>
              </a:schemeClr>
            </a:glow>
          </a:effectLst>
        </p:spPr>
      </p:pic>
      <p:sp>
        <p:nvSpPr>
          <p:cNvPr id="25" name="TextBox 24">
            <a:extLst>
              <a:ext uri="{FF2B5EF4-FFF2-40B4-BE49-F238E27FC236}">
                <a16:creationId xmlns:a16="http://schemas.microsoft.com/office/drawing/2014/main" id="{A847D0C1-07AE-C07D-ECFA-8A821497DA3D}"/>
              </a:ext>
            </a:extLst>
          </p:cNvPr>
          <p:cNvSpPr txBox="1"/>
          <p:nvPr/>
        </p:nvSpPr>
        <p:spPr>
          <a:xfrm>
            <a:off x="678518" y="6472286"/>
            <a:ext cx="3091103" cy="369332"/>
          </a:xfrm>
          <a:prstGeom prst="rect">
            <a:avLst/>
          </a:prstGeom>
          <a:noFill/>
        </p:spPr>
        <p:txBody>
          <a:bodyPr wrap="none" rtlCol="0">
            <a:spAutoFit/>
          </a:bodyPr>
          <a:lstStyle/>
          <a:p>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Knowledge graph construction</a:t>
            </a:r>
          </a:p>
        </p:txBody>
      </p:sp>
      <p:sp>
        <p:nvSpPr>
          <p:cNvPr id="4" name="TextBox 3">
            <a:extLst>
              <a:ext uri="{FF2B5EF4-FFF2-40B4-BE49-F238E27FC236}">
                <a16:creationId xmlns:a16="http://schemas.microsoft.com/office/drawing/2014/main" id="{69675893-BD4E-73E3-C8FE-61D07CDD0040}"/>
              </a:ext>
            </a:extLst>
          </p:cNvPr>
          <p:cNvSpPr txBox="1"/>
          <p:nvPr/>
        </p:nvSpPr>
        <p:spPr>
          <a:xfrm>
            <a:off x="10477391" y="547464"/>
            <a:ext cx="1116109" cy="523220"/>
          </a:xfrm>
          <a:prstGeom prst="rect">
            <a:avLst/>
          </a:prstGeom>
          <a:noFill/>
        </p:spPr>
        <p:txBody>
          <a:bodyPr wrap="square">
            <a:spAutoFit/>
          </a:bodyPr>
          <a:lstStyle/>
          <a:p>
            <a:r>
              <a:rPr lang="en-US" sz="2800" b="1" dirty="0">
                <a:solidFill>
                  <a:schemeClr val="bg1"/>
                </a:solidFill>
              </a:rPr>
              <a:t>11</a:t>
            </a:r>
            <a:endParaRPr lang="en-IN" sz="2800" b="1" dirty="0">
              <a:solidFill>
                <a:schemeClr val="bg1"/>
              </a:solidFill>
            </a:endParaRPr>
          </a:p>
        </p:txBody>
      </p:sp>
      <p:sp>
        <p:nvSpPr>
          <p:cNvPr id="8" name="TextBox 7">
            <a:extLst>
              <a:ext uri="{FF2B5EF4-FFF2-40B4-BE49-F238E27FC236}">
                <a16:creationId xmlns:a16="http://schemas.microsoft.com/office/drawing/2014/main" id="{F7F2AD62-4D0A-B6DF-029B-961C661AD92F}"/>
              </a:ext>
            </a:extLst>
          </p:cNvPr>
          <p:cNvSpPr txBox="1"/>
          <p:nvPr/>
        </p:nvSpPr>
        <p:spPr>
          <a:xfrm>
            <a:off x="4352776" y="6392742"/>
            <a:ext cx="7476678" cy="369332"/>
          </a:xfrm>
          <a:prstGeom prst="rect">
            <a:avLst/>
          </a:prstGeom>
          <a:noFill/>
        </p:spPr>
        <p:txBody>
          <a:bodyPr wrap="square">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	Chatbot								U</a:t>
            </a: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ser Interface with chatbot</a:t>
            </a:r>
            <a:endParaRPr lang="en-IN"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6E9FFB5-1787-C927-8B68-AD0A06D1DAEA}"/>
              </a:ext>
            </a:extLst>
          </p:cNvPr>
          <p:cNvPicPr>
            <a:picLocks noChangeAspect="1"/>
          </p:cNvPicPr>
          <p:nvPr/>
        </p:nvPicPr>
        <p:blipFill>
          <a:blip r:embed="rId6"/>
          <a:stretch>
            <a:fillRect/>
          </a:stretch>
        </p:blipFill>
        <p:spPr>
          <a:xfrm>
            <a:off x="8603480" y="3961612"/>
            <a:ext cx="3131323" cy="2431129"/>
          </a:xfrm>
          <a:prstGeom prst="rect">
            <a:avLst/>
          </a:prstGeom>
        </p:spPr>
      </p:pic>
      <p:pic>
        <p:nvPicPr>
          <p:cNvPr id="16" name="Picture 15">
            <a:extLst>
              <a:ext uri="{FF2B5EF4-FFF2-40B4-BE49-F238E27FC236}">
                <a16:creationId xmlns:a16="http://schemas.microsoft.com/office/drawing/2014/main" id="{E718DA03-EB72-EEE1-01FB-F8D14B8412BD}"/>
              </a:ext>
            </a:extLst>
          </p:cNvPr>
          <p:cNvPicPr>
            <a:picLocks noChangeAspect="1"/>
          </p:cNvPicPr>
          <p:nvPr/>
        </p:nvPicPr>
        <p:blipFill>
          <a:blip r:embed="rId7"/>
          <a:stretch>
            <a:fillRect/>
          </a:stretch>
        </p:blipFill>
        <p:spPr>
          <a:xfrm>
            <a:off x="4608853" y="4546774"/>
            <a:ext cx="3681527" cy="1553282"/>
          </a:xfrm>
          <a:prstGeom prst="rect">
            <a:avLst/>
          </a:prstGeom>
        </p:spPr>
      </p:pic>
    </p:spTree>
    <p:extLst>
      <p:ext uri="{BB962C8B-B14F-4D97-AF65-F5344CB8AC3E}">
        <p14:creationId xmlns:p14="http://schemas.microsoft.com/office/powerpoint/2010/main" val="287579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4A54-7DF8-1743-7E33-B04B102B16C9}"/>
              </a:ext>
            </a:extLst>
          </p:cNvPr>
          <p:cNvSpPr>
            <a:spLocks noGrp="1"/>
          </p:cNvSpPr>
          <p:nvPr>
            <p:ph type="title"/>
          </p:nvPr>
        </p:nvSpPr>
        <p:spPr>
          <a:xfrm>
            <a:off x="99264" y="62754"/>
            <a:ext cx="9404723" cy="820270"/>
          </a:xfrm>
        </p:spPr>
        <p:txBody>
          <a:bodyPr/>
          <a:lstStyle/>
          <a:p>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Work Flow</a:t>
            </a:r>
            <a:b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93DCA14-B3CE-26EE-2549-27BCFCA70BF7}"/>
              </a:ext>
            </a:extLst>
          </p:cNvPr>
          <p:cNvSpPr>
            <a:spLocks noGrp="1"/>
          </p:cNvSpPr>
          <p:nvPr>
            <p:ph idx="1"/>
          </p:nvPr>
        </p:nvSpPr>
        <p:spPr>
          <a:xfrm>
            <a:off x="475129" y="896471"/>
            <a:ext cx="11403106" cy="5620870"/>
          </a:xfrm>
        </p:spPr>
        <p:txBody>
          <a:bodyPr>
            <a:normAutofit fontScale="92500" lnSpcReduction="20000"/>
          </a:bodyPr>
          <a:lstStyle/>
          <a:p>
            <a:pPr marL="0" indent="0">
              <a:buClrTx/>
              <a:buNone/>
            </a:pP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2400" b="1" u="sng" dirty="0">
                <a:solidFill>
                  <a:schemeClr val="bg1"/>
                </a:solidFill>
                <a:latin typeface="Calibri" panose="020F0502020204030204" pitchFamily="34" charset="0"/>
                <a:ea typeface="Calibri" panose="020F0502020204030204" pitchFamily="34" charset="0"/>
                <a:cs typeface="Calibri" panose="020F0502020204030204" pitchFamily="34" charset="0"/>
              </a:rPr>
              <a:t>Front End																Backend</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Designed using html, </a:t>
            </a:r>
            <a:r>
              <a:rPr lang="en-IN"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css</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IN" sz="2400" dirty="0" err="1">
                <a:solidFill>
                  <a:schemeClr val="bg1"/>
                </a:solidFill>
                <a:latin typeface="Calibri" panose="020F0502020204030204" pitchFamily="34" charset="0"/>
                <a:ea typeface="Calibri" panose="020F0502020204030204" pitchFamily="34" charset="0"/>
                <a:cs typeface="Calibri" panose="020F0502020204030204" pitchFamily="34" charset="0"/>
              </a:rPr>
              <a:t>jquery</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Designed using python, flask framework</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User types query in input field(body) ----------------</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IN" sz="2400" dirty="0" err="1">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process_query</a:t>
            </a: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()has users query data.</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Extracts query data and processed.</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1. Grammar Enhancement</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2. Named Entity Recognition</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3. Answer retrieval (KG)</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marL="0" indent="0">
              <a:buClrTx/>
              <a:buNone/>
            </a:pPr>
            <a:r>
              <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rPr>
              <a:t>Receives and extracts			&lt;----------------------            Converts into Json format </a:t>
            </a:r>
          </a:p>
          <a:p>
            <a:pPr marL="0" indent="0">
              <a:buClrTx/>
              <a:buNone/>
            </a:pP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ClrTx/>
              <a:buNone/>
            </a:pPr>
            <a:r>
              <a:rPr lang="en-US" sz="2000" b="1" i="0" dirty="0">
                <a:solidFill>
                  <a:schemeClr val="bg1"/>
                </a:solidFill>
                <a:effectLst/>
                <a:latin typeface="Google Sans"/>
              </a:rPr>
              <a:t>appended to the chat log</a:t>
            </a:r>
            <a:r>
              <a:rPr lang="en-US" sz="2000" b="0" i="0" dirty="0">
                <a:solidFill>
                  <a:schemeClr val="bg1"/>
                </a:solidFill>
                <a:effectLst/>
                <a:latin typeface="Google Sans"/>
              </a:rPr>
              <a:t>, </a:t>
            </a:r>
          </a:p>
          <a:p>
            <a:pPr marL="0" indent="0">
              <a:buClrTx/>
              <a:buNone/>
            </a:pPr>
            <a:r>
              <a:rPr lang="en-US" sz="2000" b="0" i="0" dirty="0">
                <a:solidFill>
                  <a:schemeClr val="bg1"/>
                </a:solidFill>
                <a:effectLst/>
                <a:latin typeface="Google Sans"/>
              </a:rPr>
              <a:t>effectively updating the conversation history     					This loop continues for every query.</a:t>
            </a:r>
          </a:p>
          <a:p>
            <a:pPr marL="0" indent="0">
              <a:buClrTx/>
              <a:buNone/>
            </a:pPr>
            <a:r>
              <a:rPr lang="en-US" sz="2000" b="0" i="0" dirty="0">
                <a:solidFill>
                  <a:schemeClr val="bg1"/>
                </a:solidFill>
                <a:effectLst/>
                <a:latin typeface="Google Sans"/>
              </a:rPr>
              <a:t>displayed to the user.</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ClrTx/>
              <a:buNone/>
            </a:pP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FED967C-4BDB-07C3-B18F-5D92D9C8DCBC}"/>
              </a:ext>
            </a:extLst>
          </p:cNvPr>
          <p:cNvSpPr txBox="1"/>
          <p:nvPr/>
        </p:nvSpPr>
        <p:spPr>
          <a:xfrm>
            <a:off x="10441642" y="340659"/>
            <a:ext cx="809625" cy="523220"/>
          </a:xfrm>
          <a:prstGeom prst="rect">
            <a:avLst/>
          </a:prstGeom>
          <a:noFill/>
        </p:spPr>
        <p:txBody>
          <a:bodyPr wrap="square">
            <a:spAutoFit/>
          </a:bodyPr>
          <a:lstStyle/>
          <a:p>
            <a:r>
              <a:rPr lang="en-US" sz="2800" b="1" dirty="0">
                <a:solidFill>
                  <a:schemeClr val="bg1"/>
                </a:solidFill>
              </a:rPr>
              <a:t>12</a:t>
            </a:r>
            <a:endParaRPr lang="en-IN" sz="2800" b="1" dirty="0">
              <a:solidFill>
                <a:schemeClr val="bg1"/>
              </a:solidFill>
            </a:endParaRPr>
          </a:p>
        </p:txBody>
      </p:sp>
      <p:sp>
        <p:nvSpPr>
          <p:cNvPr id="4" name="TextBox 3">
            <a:extLst>
              <a:ext uri="{FF2B5EF4-FFF2-40B4-BE49-F238E27FC236}">
                <a16:creationId xmlns:a16="http://schemas.microsoft.com/office/drawing/2014/main" id="{7A548102-2E82-2374-85FA-28588AA2DBB1}"/>
              </a:ext>
            </a:extLst>
          </p:cNvPr>
          <p:cNvSpPr txBox="1"/>
          <p:nvPr/>
        </p:nvSpPr>
        <p:spPr>
          <a:xfrm>
            <a:off x="4966447" y="1877216"/>
            <a:ext cx="1210235" cy="369332"/>
          </a:xfrm>
          <a:prstGeom prst="rect">
            <a:avLst/>
          </a:prstGeom>
          <a:noFill/>
        </p:spPr>
        <p:txBody>
          <a:bodyPr wrap="square" rtlCol="0">
            <a:spAutoFit/>
          </a:bodyPr>
          <a:lstStyle/>
          <a:p>
            <a:r>
              <a:rPr lang="en-IN" dirty="0">
                <a:solidFill>
                  <a:schemeClr val="bg1"/>
                </a:solidFill>
              </a:rPr>
              <a:t>Ajax post</a:t>
            </a:r>
          </a:p>
        </p:txBody>
      </p:sp>
      <p:cxnSp>
        <p:nvCxnSpPr>
          <p:cNvPr id="9" name="Straight Arrow Connector 8">
            <a:extLst>
              <a:ext uri="{FF2B5EF4-FFF2-40B4-BE49-F238E27FC236}">
                <a16:creationId xmlns:a16="http://schemas.microsoft.com/office/drawing/2014/main" id="{2D5B5CFE-E660-1D33-9B37-46D0D1EC73A8}"/>
              </a:ext>
            </a:extLst>
          </p:cNvPr>
          <p:cNvCxnSpPr>
            <a:cxnSpLocks/>
          </p:cNvCxnSpPr>
          <p:nvPr/>
        </p:nvCxnSpPr>
        <p:spPr>
          <a:xfrm>
            <a:off x="9027458" y="2029153"/>
            <a:ext cx="0" cy="4347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0BF4116D-1121-561B-E63E-D722BD49F581}"/>
              </a:ext>
            </a:extLst>
          </p:cNvPr>
          <p:cNvCxnSpPr>
            <a:cxnSpLocks/>
          </p:cNvCxnSpPr>
          <p:nvPr/>
        </p:nvCxnSpPr>
        <p:spPr>
          <a:xfrm>
            <a:off x="8749553" y="4043082"/>
            <a:ext cx="0" cy="349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BF8787F-2CF0-0C1B-255A-B085CE561BFA}"/>
              </a:ext>
            </a:extLst>
          </p:cNvPr>
          <p:cNvSpPr txBox="1"/>
          <p:nvPr/>
        </p:nvSpPr>
        <p:spPr>
          <a:xfrm>
            <a:off x="4966447" y="4611453"/>
            <a:ext cx="914400" cy="369332"/>
          </a:xfrm>
          <a:prstGeom prst="rect">
            <a:avLst/>
          </a:prstGeom>
          <a:noFill/>
        </p:spPr>
        <p:txBody>
          <a:bodyPr wrap="square" rtlCol="0">
            <a:spAutoFit/>
          </a:bodyPr>
          <a:lstStyle/>
          <a:p>
            <a:r>
              <a:rPr lang="en-IN" dirty="0">
                <a:solidFill>
                  <a:schemeClr val="bg1"/>
                </a:solidFill>
              </a:rPr>
              <a:t>Sends</a:t>
            </a:r>
          </a:p>
        </p:txBody>
      </p:sp>
      <p:cxnSp>
        <p:nvCxnSpPr>
          <p:cNvPr id="17" name="Straight Arrow Connector 16">
            <a:extLst>
              <a:ext uri="{FF2B5EF4-FFF2-40B4-BE49-F238E27FC236}">
                <a16:creationId xmlns:a16="http://schemas.microsoft.com/office/drawing/2014/main" id="{E21A6C44-1954-AC4E-0827-122C74414358}"/>
              </a:ext>
            </a:extLst>
          </p:cNvPr>
          <p:cNvCxnSpPr/>
          <p:nvPr/>
        </p:nvCxnSpPr>
        <p:spPr>
          <a:xfrm>
            <a:off x="1676400" y="4975411"/>
            <a:ext cx="0" cy="259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E7746483-B9DE-C8F5-664D-7CC79EA970E9}"/>
              </a:ext>
            </a:extLst>
          </p:cNvPr>
          <p:cNvSpPr/>
          <p:nvPr/>
        </p:nvSpPr>
        <p:spPr>
          <a:xfrm>
            <a:off x="358587" y="877326"/>
            <a:ext cx="11044519" cy="56208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316249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1ABC39-53A1-F9B3-3C49-8E6AC6260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789AD-1C28-F85E-A4DC-879DB4A36406}"/>
              </a:ext>
            </a:extLst>
          </p:cNvPr>
          <p:cNvSpPr>
            <a:spLocks noGrp="1"/>
          </p:cNvSpPr>
          <p:nvPr>
            <p:ph type="title"/>
          </p:nvPr>
        </p:nvSpPr>
        <p:spPr>
          <a:xfrm>
            <a:off x="646111" y="452718"/>
            <a:ext cx="9404723" cy="82027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A</a:t>
            </a:r>
            <a:r>
              <a:rPr lang="en-IN" sz="4800" b="1" dirty="0" err="1">
                <a:solidFill>
                  <a:schemeClr val="bg1"/>
                </a:solidFill>
                <a:latin typeface="Calibri" panose="020F0502020204030204" pitchFamily="34" charset="0"/>
                <a:ea typeface="Calibri" panose="020F0502020204030204" pitchFamily="34" charset="0"/>
                <a:cs typeface="Calibri" panose="020F0502020204030204" pitchFamily="34" charset="0"/>
              </a:rPr>
              <a:t>ho-Corasick</a:t>
            </a: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 Algorithm</a:t>
            </a:r>
          </a:p>
        </p:txBody>
      </p:sp>
      <p:sp>
        <p:nvSpPr>
          <p:cNvPr id="3" name="Content Placeholder 2">
            <a:extLst>
              <a:ext uri="{FF2B5EF4-FFF2-40B4-BE49-F238E27FC236}">
                <a16:creationId xmlns:a16="http://schemas.microsoft.com/office/drawing/2014/main" id="{DDF1CF92-DDEB-7E9D-4F27-72868EFA3CFD}"/>
              </a:ext>
            </a:extLst>
          </p:cNvPr>
          <p:cNvSpPr>
            <a:spLocks noGrp="1"/>
          </p:cNvSpPr>
          <p:nvPr>
            <p:ph idx="1"/>
          </p:nvPr>
        </p:nvSpPr>
        <p:spPr>
          <a:xfrm>
            <a:off x="475129" y="1272989"/>
            <a:ext cx="9807389" cy="5244352"/>
          </a:xfrm>
        </p:spPr>
        <p:txBody>
          <a:bodyPr>
            <a:normAutofit fontScale="77500" lnSpcReduction="20000"/>
          </a:bodyPr>
          <a:lstStyle/>
          <a:p>
            <a:pPr>
              <a:buClrTx/>
              <a:buFont typeface="Wingdings" panose="05000000000000000000" pitchFamily="2" charset="2"/>
              <a:buChar char="Ø"/>
            </a:pP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a:t>
            </a:r>
            <a:r>
              <a:rPr lang="en-US" sz="28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Aho-Corasick</a:t>
            </a:r>
            <a:r>
              <a:rPr lang="en-US" sz="2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algorithm is a powerful string searching algorithm that efficiently finds all occurrences of a set of patterns (keywords) within a text.</a:t>
            </a:r>
          </a:p>
          <a:p>
            <a:pPr>
              <a:buClrTx/>
              <a:buFont typeface="Wingdings" panose="05000000000000000000" pitchFamily="2" charset="2"/>
              <a:buChar char="Ø"/>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Key points:</a:t>
            </a:r>
          </a:p>
          <a:p>
            <a:pPr marL="0" indent="0">
              <a:buClrTx/>
              <a:buNone/>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		a.</a:t>
            </a:r>
            <a:r>
              <a:rPr lang="en-IN" sz="2800" b="1" i="0" dirty="0">
                <a:solidFill>
                  <a:srgbClr val="E3E3E3"/>
                </a:solidFill>
                <a:effectLst/>
                <a:latin typeface="Google Sans"/>
              </a:rPr>
              <a:t> </a:t>
            </a:r>
            <a:r>
              <a:rPr lang="en-IN" sz="28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Building the Automation</a:t>
            </a:r>
          </a:p>
          <a:p>
            <a:pPr marL="0" indent="0">
              <a:buClrTx/>
              <a:buNone/>
            </a:pPr>
            <a:r>
              <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rPr>
              <a:t>			1. </a:t>
            </a:r>
            <a:r>
              <a:rPr lang="en-IN" sz="2800" dirty="0" err="1">
                <a:solidFill>
                  <a:schemeClr val="bg1"/>
                </a:solidFill>
                <a:latin typeface="Calibri" panose="020F0502020204030204" pitchFamily="34" charset="0"/>
                <a:ea typeface="Calibri" panose="020F0502020204030204" pitchFamily="34" charset="0"/>
                <a:cs typeface="Calibri" panose="020F0502020204030204" pitchFamily="34" charset="0"/>
              </a:rPr>
              <a:t>Trie</a:t>
            </a:r>
            <a:r>
              <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rPr>
              <a:t> Construction</a:t>
            </a:r>
          </a:p>
          <a:p>
            <a:pPr marL="0" indent="0">
              <a:buClrTx/>
              <a:buNone/>
            </a:pPr>
            <a:r>
              <a:rPr lang="en-IN" sz="28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 Failure Construction</a:t>
            </a:r>
          </a:p>
          <a:p>
            <a:pPr marL="0" indent="0">
              <a:buClrTx/>
              <a:buNone/>
            </a:pPr>
            <a:r>
              <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rPr>
              <a:t>		b. </a:t>
            </a:r>
            <a:r>
              <a:rPr lang="en-IN" sz="28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Search (Matching Words):</a:t>
            </a:r>
          </a:p>
          <a:p>
            <a:pPr marL="0" indent="0">
              <a:buClrTx/>
              <a:buNone/>
            </a:pPr>
            <a:r>
              <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rPr>
              <a:t>			1. State Initialization</a:t>
            </a:r>
          </a:p>
          <a:p>
            <a:pPr marL="0" indent="0">
              <a:buClrTx/>
              <a:buNone/>
            </a:pPr>
            <a:r>
              <a:rPr lang="en-IN" sz="28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 Text Traversal</a:t>
            </a:r>
          </a:p>
          <a:p>
            <a:pPr marL="0" indent="0">
              <a:buClrTx/>
              <a:buNone/>
            </a:pPr>
            <a:r>
              <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rPr>
              <a:t>				2.1 Match</a:t>
            </a:r>
          </a:p>
          <a:p>
            <a:pPr marL="0" indent="0">
              <a:buClrTx/>
              <a:buNone/>
            </a:pPr>
            <a:r>
              <a:rPr lang="en-IN" sz="28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2.2 Failure function</a:t>
            </a:r>
          </a:p>
          <a:p>
            <a:pPr marL="0" indent="0">
              <a:buClrTx/>
              <a:buNone/>
            </a:pPr>
            <a:r>
              <a:rPr lang="en-IN" sz="28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2.3 Output</a:t>
            </a:r>
          </a:p>
          <a:p>
            <a:pPr marL="0" indent="0">
              <a:buClrTx/>
              <a:buNone/>
            </a:pP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ClrTx/>
              <a:buNone/>
            </a:pP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2984C72-A9B3-26DF-CEA5-B975B8E906D0}"/>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13</a:t>
            </a:r>
            <a:endParaRPr lang="en-IN" sz="2800" b="1" dirty="0">
              <a:solidFill>
                <a:schemeClr val="bg1"/>
              </a:solidFill>
            </a:endParaRPr>
          </a:p>
        </p:txBody>
      </p:sp>
    </p:spTree>
    <p:extLst>
      <p:ext uri="{BB962C8B-B14F-4D97-AF65-F5344CB8AC3E}">
        <p14:creationId xmlns:p14="http://schemas.microsoft.com/office/powerpoint/2010/main" val="3094022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64B3CF-CF29-39A2-75AE-B065745E6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A523C-2DE0-9F6E-9C31-FCB2CDC4D229}"/>
              </a:ext>
            </a:extLst>
          </p:cNvPr>
          <p:cNvSpPr>
            <a:spLocks noGrp="1"/>
          </p:cNvSpPr>
          <p:nvPr>
            <p:ph type="title"/>
          </p:nvPr>
        </p:nvSpPr>
        <p:spPr>
          <a:xfrm>
            <a:off x="646111" y="452718"/>
            <a:ext cx="9404723" cy="82027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B</a:t>
            </a: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ERT MODEL</a:t>
            </a:r>
          </a:p>
        </p:txBody>
      </p:sp>
      <p:sp>
        <p:nvSpPr>
          <p:cNvPr id="3" name="Content Placeholder 2">
            <a:extLst>
              <a:ext uri="{FF2B5EF4-FFF2-40B4-BE49-F238E27FC236}">
                <a16:creationId xmlns:a16="http://schemas.microsoft.com/office/drawing/2014/main" id="{D566DA02-1330-9544-D019-191A9460A52C}"/>
              </a:ext>
            </a:extLst>
          </p:cNvPr>
          <p:cNvSpPr>
            <a:spLocks noGrp="1"/>
          </p:cNvSpPr>
          <p:nvPr>
            <p:ph idx="1"/>
          </p:nvPr>
        </p:nvSpPr>
        <p:spPr>
          <a:xfrm>
            <a:off x="645130" y="1694329"/>
            <a:ext cx="9637388" cy="4823011"/>
          </a:xfrm>
        </p:spPr>
        <p:txBody>
          <a:bodyPr>
            <a:normAutofit/>
          </a:bodyPr>
          <a:lstStyle/>
          <a:p>
            <a:pPr>
              <a:buClr>
                <a:schemeClr val="bg1"/>
              </a:buClr>
              <a:buFont typeface="Wingdings" panose="05000000000000000000" pitchFamily="2" charset="2"/>
              <a:buChar char="Ø"/>
            </a:pP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Bidirectional Encoder Representations from Transformers, is a machine learning (ML) framework for natural language processing.</a:t>
            </a:r>
          </a:p>
          <a:p>
            <a:pPr marL="0" indent="0">
              <a:buClr>
                <a:schemeClr val="bg1"/>
              </a:buClr>
              <a:buNone/>
            </a:pPr>
            <a:endPar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r>
              <a:rPr lang="en-US" sz="2000"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rPr>
              <a:t>It converts words into numbers and allows you to train machine learning models on your textual data.</a:t>
            </a:r>
          </a:p>
          <a:p>
            <a:pPr marL="0" indent="0">
              <a:buClr>
                <a:schemeClr val="bg1"/>
              </a:buClr>
              <a:buNone/>
            </a:pPr>
            <a:endParaRPr lang="en-US" sz="2000"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r>
              <a:rPr lang="en-US" dirty="0">
                <a:solidFill>
                  <a:srgbClr val="161616"/>
                </a:solidFill>
                <a:latin typeface="Calibri" panose="020F0502020204030204" pitchFamily="34" charset="0"/>
                <a:ea typeface="Calibri" panose="020F0502020204030204" pitchFamily="34" charset="0"/>
                <a:cs typeface="Calibri" panose="020F0502020204030204" pitchFamily="34" charset="0"/>
              </a:rPr>
              <a:t>Key points:</a:t>
            </a:r>
          </a:p>
          <a:p>
            <a:pPr marL="0" indent="0">
              <a:buClr>
                <a:schemeClr val="bg1"/>
              </a:buClr>
              <a:buNone/>
            </a:pPr>
            <a:r>
              <a:rPr lang="en-US" dirty="0">
                <a:solidFill>
                  <a:srgbClr val="161616"/>
                </a:solidFill>
                <a:latin typeface="Calibri" panose="020F0502020204030204" pitchFamily="34" charset="0"/>
                <a:ea typeface="Calibri" panose="020F0502020204030204" pitchFamily="34" charset="0"/>
                <a:cs typeface="Calibri" panose="020F0502020204030204" pitchFamily="34" charset="0"/>
              </a:rPr>
              <a:t>		a. BERT Tokenizer</a:t>
            </a:r>
          </a:p>
          <a:p>
            <a:pPr marL="0" indent="0">
              <a:buClr>
                <a:schemeClr val="bg1"/>
              </a:buClr>
              <a:buNone/>
            </a:pPr>
            <a:r>
              <a:rPr lang="en-US" dirty="0">
                <a:solidFill>
                  <a:srgbClr val="161616"/>
                </a:solidFill>
                <a:latin typeface="Calibri" panose="020F0502020204030204" pitchFamily="34" charset="0"/>
                <a:ea typeface="Calibri" panose="020F0502020204030204" pitchFamily="34" charset="0"/>
                <a:cs typeface="Calibri" panose="020F0502020204030204" pitchFamily="34" charset="0"/>
              </a:rPr>
              <a:t>			1. Word piece algorithm</a:t>
            </a:r>
          </a:p>
          <a:p>
            <a:pPr marL="0" indent="0">
              <a:buClr>
                <a:schemeClr val="bg1"/>
              </a:buClr>
              <a:buNone/>
            </a:pPr>
            <a:r>
              <a:rPr lang="en-US" dirty="0">
                <a:solidFill>
                  <a:srgbClr val="161616"/>
                </a:solidFill>
                <a:latin typeface="Calibri" panose="020F0502020204030204" pitchFamily="34" charset="0"/>
                <a:ea typeface="Calibri" panose="020F0502020204030204" pitchFamily="34" charset="0"/>
                <a:cs typeface="Calibri" panose="020F0502020204030204" pitchFamily="34" charset="0"/>
              </a:rPr>
              <a:t>		b. BERT for Classification</a:t>
            </a:r>
          </a:p>
          <a:p>
            <a:pPr marL="0" indent="0">
              <a:buClr>
                <a:schemeClr val="bg1"/>
              </a:buClr>
              <a:buNone/>
            </a:pPr>
            <a:r>
              <a:rPr lang="en-US" dirty="0">
                <a:solidFill>
                  <a:srgbClr val="161616"/>
                </a:solidFill>
                <a:latin typeface="Calibri" panose="020F0502020204030204" pitchFamily="34" charset="0"/>
                <a:ea typeface="Calibri" panose="020F0502020204030204" pitchFamily="34" charset="0"/>
                <a:cs typeface="Calibri" panose="020F0502020204030204" pitchFamily="34" charset="0"/>
              </a:rPr>
              <a:t>			1. BERT Encoder</a:t>
            </a:r>
          </a:p>
          <a:p>
            <a:pPr marL="0" indent="0">
              <a:buClr>
                <a:schemeClr val="bg1"/>
              </a:buClr>
              <a:buNone/>
            </a:pPr>
            <a:endParaRPr lang="en-US" sz="2000"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0921411-AB95-A1BD-55AC-D14071C16758}"/>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14</a:t>
            </a:r>
            <a:endParaRPr lang="en-IN" sz="2800" b="1" dirty="0">
              <a:solidFill>
                <a:schemeClr val="bg1"/>
              </a:solidFill>
            </a:endParaRPr>
          </a:p>
        </p:txBody>
      </p:sp>
    </p:spTree>
    <p:extLst>
      <p:ext uri="{BB962C8B-B14F-4D97-AF65-F5344CB8AC3E}">
        <p14:creationId xmlns:p14="http://schemas.microsoft.com/office/powerpoint/2010/main" val="379118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82B90-1A3D-3757-30CC-42656B129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741CF-BE70-BD3E-D1C1-901FEE304405}"/>
              </a:ext>
            </a:extLst>
          </p:cNvPr>
          <p:cNvSpPr>
            <a:spLocks noGrp="1"/>
          </p:cNvSpPr>
          <p:nvPr>
            <p:ph type="title"/>
          </p:nvPr>
        </p:nvSpPr>
        <p:spPr>
          <a:xfrm>
            <a:off x="646111" y="452718"/>
            <a:ext cx="9404723" cy="820270"/>
          </a:xfrm>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F</a:t>
            </a: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LASK Frame work</a:t>
            </a:r>
          </a:p>
        </p:txBody>
      </p:sp>
      <p:sp>
        <p:nvSpPr>
          <p:cNvPr id="3" name="Content Placeholder 2">
            <a:extLst>
              <a:ext uri="{FF2B5EF4-FFF2-40B4-BE49-F238E27FC236}">
                <a16:creationId xmlns:a16="http://schemas.microsoft.com/office/drawing/2014/main" id="{04D6F90A-9412-9099-CC61-A38725E06BB9}"/>
              </a:ext>
            </a:extLst>
          </p:cNvPr>
          <p:cNvSpPr>
            <a:spLocks noGrp="1"/>
          </p:cNvSpPr>
          <p:nvPr>
            <p:ph idx="1"/>
          </p:nvPr>
        </p:nvSpPr>
        <p:spPr>
          <a:xfrm>
            <a:off x="645130" y="1694329"/>
            <a:ext cx="9637388" cy="4823011"/>
          </a:xfrm>
        </p:spPr>
        <p:txBody>
          <a:bodyPr>
            <a:normAutofit/>
          </a:bodyPr>
          <a:lstStyle/>
          <a:p>
            <a:pPr algn="l">
              <a:buClrTx/>
              <a:buFont typeface="Wingdings" panose="05000000000000000000" pitchFamily="2" charset="2"/>
              <a:buChar char="Ø"/>
            </a:pPr>
            <a:br>
              <a:rPr lang="en-US" sz="20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Flask, a lightweight and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flexible</a:t>
            </a:r>
            <a:r>
              <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Python web framework, plays a crucial role in creating chatbots.</a:t>
            </a:r>
          </a:p>
          <a:p>
            <a:pPr algn="l">
              <a:buClrTx/>
              <a:buFont typeface="Wingdings" panose="05000000000000000000" pitchFamily="2" charset="2"/>
              <a:buChar char="Ø"/>
            </a:pPr>
            <a:r>
              <a:rPr lang="en-IN"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Core Functionalities:</a:t>
            </a:r>
          </a:p>
          <a:p>
            <a:pPr marL="0" indent="0" algn="l">
              <a:buClrTx/>
              <a:buNone/>
            </a:pPr>
            <a:r>
              <a:rPr lang="en-IN"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IN"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Server-side logic</a:t>
            </a:r>
          </a:p>
          <a:p>
            <a:pPr marL="0" indent="0" algn="l">
              <a:buClrTx/>
              <a:buNone/>
            </a:pPr>
            <a:r>
              <a:rPr lang="en-IN" sz="2000" b="0" dirty="0">
                <a:solidFill>
                  <a:schemeClr val="bg1"/>
                </a:solidFill>
                <a:latin typeface="Calibri" panose="020F0502020204030204" pitchFamily="34" charset="0"/>
                <a:ea typeface="Calibri" panose="020F0502020204030204" pitchFamily="34" charset="0"/>
                <a:cs typeface="Calibri" panose="020F0502020204030204" pitchFamily="34" charset="0"/>
              </a:rPr>
              <a:t>		b. Routing</a:t>
            </a:r>
          </a:p>
          <a:p>
            <a:pPr algn="l">
              <a:buClrTx/>
              <a:buFont typeface="Wingdings" panose="05000000000000000000" pitchFamily="2" charset="2"/>
              <a:buChar char="Ø"/>
            </a:pPr>
            <a:r>
              <a:rPr lang="en-IN" b="1" dirty="0">
                <a:solidFill>
                  <a:schemeClr val="bg1"/>
                </a:solidFill>
                <a:latin typeface="Calibri" panose="020F0502020204030204" pitchFamily="34" charset="0"/>
                <a:ea typeface="Calibri" panose="020F0502020204030204" pitchFamily="34" charset="0"/>
                <a:cs typeface="Calibri" panose="020F0502020204030204" pitchFamily="34" charset="0"/>
              </a:rPr>
              <a:t>Decorators:</a:t>
            </a:r>
          </a:p>
          <a:p>
            <a:pPr marL="0" indent="0" algn="l">
              <a:buClrTx/>
              <a:buNone/>
            </a:pPr>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		1. /</a:t>
            </a:r>
          </a:p>
          <a:p>
            <a:pPr marL="0" indent="0" algn="l">
              <a:buClrTx/>
              <a:buNone/>
            </a:pPr>
            <a:r>
              <a:rPr lang="en-IN"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a:t>
            </a:r>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 /grammar</a:t>
            </a:r>
          </a:p>
          <a:p>
            <a:pPr marL="0" indent="0" algn="l">
              <a:buClrTx/>
              <a:buNone/>
            </a:pPr>
            <a:r>
              <a:rPr lang="en-IN"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3. /</a:t>
            </a:r>
            <a:r>
              <a:rPr lang="en-IN" sz="20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api</a:t>
            </a:r>
            <a:endParaRPr lang="en-US" sz="20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indent="0">
              <a:buClrTx/>
              <a:buNone/>
            </a:pP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602F082-E1F8-D07D-E2CA-B71B89A69589}"/>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15</a:t>
            </a:r>
            <a:endParaRPr lang="en-IN" sz="2800" b="1" dirty="0">
              <a:solidFill>
                <a:schemeClr val="bg1"/>
              </a:solidFill>
            </a:endParaRPr>
          </a:p>
        </p:txBody>
      </p:sp>
    </p:spTree>
    <p:extLst>
      <p:ext uri="{BB962C8B-B14F-4D97-AF65-F5344CB8AC3E}">
        <p14:creationId xmlns:p14="http://schemas.microsoft.com/office/powerpoint/2010/main" val="1784782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E82B90-1A3D-3757-30CC-42656B129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741CF-BE70-BD3E-D1C1-901FEE304405}"/>
              </a:ext>
            </a:extLst>
          </p:cNvPr>
          <p:cNvSpPr>
            <a:spLocks noGrp="1"/>
          </p:cNvSpPr>
          <p:nvPr>
            <p:ph type="title"/>
          </p:nvPr>
        </p:nvSpPr>
        <p:spPr>
          <a:xfrm>
            <a:off x="646111" y="452718"/>
            <a:ext cx="9404723" cy="820270"/>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Performance Metrics</a:t>
            </a:r>
          </a:p>
        </p:txBody>
      </p:sp>
      <p:sp>
        <p:nvSpPr>
          <p:cNvPr id="3" name="Content Placeholder 2">
            <a:extLst>
              <a:ext uri="{FF2B5EF4-FFF2-40B4-BE49-F238E27FC236}">
                <a16:creationId xmlns:a16="http://schemas.microsoft.com/office/drawing/2014/main" id="{04D6F90A-9412-9099-CC61-A38725E06BB9}"/>
              </a:ext>
            </a:extLst>
          </p:cNvPr>
          <p:cNvSpPr>
            <a:spLocks noGrp="1"/>
          </p:cNvSpPr>
          <p:nvPr>
            <p:ph idx="1"/>
          </p:nvPr>
        </p:nvSpPr>
        <p:spPr>
          <a:xfrm>
            <a:off x="645130" y="1694329"/>
            <a:ext cx="9637388" cy="4823011"/>
          </a:xfrm>
        </p:spPr>
        <p:txBody>
          <a:bodyPr>
            <a:normAutofit/>
          </a:bodyPr>
          <a:lstStyle/>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Accuracy</a:t>
            </a:r>
            <a:endPar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Precision</a:t>
            </a: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Recall</a:t>
            </a: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AUC-ROC Score</a:t>
            </a: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F1 Score</a:t>
            </a:r>
          </a:p>
          <a:p>
            <a:pPr algn="l">
              <a:buClrTx/>
              <a:buFont typeface="Wingdings" panose="05000000000000000000" pitchFamily="2" charset="2"/>
              <a:buChar char="Ø"/>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Confusion Matrix</a:t>
            </a: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602F082-E1F8-D07D-E2CA-B71B89A69589}"/>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16</a:t>
            </a:r>
            <a:endParaRPr lang="en-IN" sz="2800" b="1" dirty="0">
              <a:solidFill>
                <a:schemeClr val="bg1"/>
              </a:solidFill>
            </a:endParaRPr>
          </a:p>
        </p:txBody>
      </p:sp>
    </p:spTree>
    <p:extLst>
      <p:ext uri="{BB962C8B-B14F-4D97-AF65-F5344CB8AC3E}">
        <p14:creationId xmlns:p14="http://schemas.microsoft.com/office/powerpoint/2010/main" val="2695901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1C4C67-4607-0FBB-36C8-0F0ECBB2B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57CA7-9D8A-D365-484C-BF58654217F9}"/>
              </a:ext>
            </a:extLst>
          </p:cNvPr>
          <p:cNvSpPr>
            <a:spLocks noGrp="1"/>
          </p:cNvSpPr>
          <p:nvPr>
            <p:ph type="title"/>
          </p:nvPr>
        </p:nvSpPr>
        <p:spPr>
          <a:xfrm>
            <a:off x="673005" y="191108"/>
            <a:ext cx="9404723" cy="820270"/>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Results</a:t>
            </a:r>
          </a:p>
        </p:txBody>
      </p:sp>
      <p:sp>
        <p:nvSpPr>
          <p:cNvPr id="6" name="TextBox 5">
            <a:extLst>
              <a:ext uri="{FF2B5EF4-FFF2-40B4-BE49-F238E27FC236}">
                <a16:creationId xmlns:a16="http://schemas.microsoft.com/office/drawing/2014/main" id="{9D16BA82-D9F3-CF1B-F469-1EB0BEC6209D}"/>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17</a:t>
            </a:r>
            <a:endParaRPr lang="en-IN" sz="2800" b="1" dirty="0">
              <a:solidFill>
                <a:schemeClr val="bg1"/>
              </a:solidFill>
            </a:endParaRPr>
          </a:p>
        </p:txBody>
      </p:sp>
      <p:sp>
        <p:nvSpPr>
          <p:cNvPr id="7" name="TextBox 6">
            <a:extLst>
              <a:ext uri="{FF2B5EF4-FFF2-40B4-BE49-F238E27FC236}">
                <a16:creationId xmlns:a16="http://schemas.microsoft.com/office/drawing/2014/main" id="{12A4C46F-F33A-3428-EAF5-24C173FF27F7}"/>
              </a:ext>
            </a:extLst>
          </p:cNvPr>
          <p:cNvSpPr txBox="1"/>
          <p:nvPr/>
        </p:nvSpPr>
        <p:spPr>
          <a:xfrm>
            <a:off x="475129" y="692941"/>
            <a:ext cx="1819836" cy="400110"/>
          </a:xfrm>
          <a:prstGeom prst="rect">
            <a:avLst/>
          </a:prstGeom>
          <a:noFill/>
        </p:spPr>
        <p:txBody>
          <a:bodyPr wrap="square" rtlCol="0">
            <a:spAutoFit/>
          </a:bodyPr>
          <a:lstStyle/>
          <a:p>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Home page</a:t>
            </a:r>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911556A6-F30A-CE07-82F0-8D9D76C5D105}"/>
              </a:ext>
            </a:extLst>
          </p:cNvPr>
          <p:cNvPicPr>
            <a:picLocks noChangeAspect="1"/>
          </p:cNvPicPr>
          <p:nvPr/>
        </p:nvPicPr>
        <p:blipFill>
          <a:blip r:embed="rId2"/>
          <a:stretch>
            <a:fillRect/>
          </a:stretch>
        </p:blipFill>
        <p:spPr>
          <a:xfrm>
            <a:off x="712694" y="1252631"/>
            <a:ext cx="10766612" cy="5414261"/>
          </a:xfrm>
          <a:prstGeom prst="rect">
            <a:avLst/>
          </a:prstGeom>
        </p:spPr>
      </p:pic>
    </p:spTree>
    <p:extLst>
      <p:ext uri="{BB962C8B-B14F-4D97-AF65-F5344CB8AC3E}">
        <p14:creationId xmlns:p14="http://schemas.microsoft.com/office/powerpoint/2010/main" val="2063187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C107ED3-F73A-1DA1-3555-54E9B1C11A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CE60E-2131-6532-1AB6-DEAED3B58C0E}"/>
              </a:ext>
            </a:extLst>
          </p:cNvPr>
          <p:cNvSpPr>
            <a:spLocks noGrp="1"/>
          </p:cNvSpPr>
          <p:nvPr>
            <p:ph type="title"/>
          </p:nvPr>
        </p:nvSpPr>
        <p:spPr>
          <a:xfrm>
            <a:off x="673006" y="488156"/>
            <a:ext cx="2132948" cy="523221"/>
          </a:xfrm>
        </p:spPr>
        <p:txBody>
          <a:bodyP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About page</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6D2B3A6-EB80-F7EE-FD2F-F39CD6AE3F84}"/>
              </a:ext>
            </a:extLst>
          </p:cNvPr>
          <p:cNvSpPr txBox="1"/>
          <p:nvPr/>
        </p:nvSpPr>
        <p:spPr>
          <a:xfrm>
            <a:off x="10477500" y="341266"/>
            <a:ext cx="809625" cy="523220"/>
          </a:xfrm>
          <a:prstGeom prst="rect">
            <a:avLst/>
          </a:prstGeom>
          <a:noFill/>
        </p:spPr>
        <p:txBody>
          <a:bodyPr wrap="square">
            <a:spAutoFit/>
          </a:bodyPr>
          <a:lstStyle/>
          <a:p>
            <a:r>
              <a:rPr lang="en-US" sz="2800" b="1" dirty="0">
                <a:solidFill>
                  <a:schemeClr val="bg1"/>
                </a:solidFill>
              </a:rPr>
              <a:t>18</a:t>
            </a:r>
            <a:endParaRPr lang="en-IN" sz="2800" b="1" dirty="0">
              <a:solidFill>
                <a:schemeClr val="bg1"/>
              </a:solidFill>
            </a:endParaRPr>
          </a:p>
        </p:txBody>
      </p:sp>
      <p:pic>
        <p:nvPicPr>
          <p:cNvPr id="11" name="Picture 10">
            <a:extLst>
              <a:ext uri="{FF2B5EF4-FFF2-40B4-BE49-F238E27FC236}">
                <a16:creationId xmlns:a16="http://schemas.microsoft.com/office/drawing/2014/main" id="{34B0D40E-12C4-632B-6E07-2212F9C08513}"/>
              </a:ext>
            </a:extLst>
          </p:cNvPr>
          <p:cNvPicPr>
            <a:picLocks noChangeAspect="1"/>
          </p:cNvPicPr>
          <p:nvPr/>
        </p:nvPicPr>
        <p:blipFill>
          <a:blip r:embed="rId2"/>
          <a:stretch>
            <a:fillRect/>
          </a:stretch>
        </p:blipFill>
        <p:spPr>
          <a:xfrm>
            <a:off x="572909" y="1011377"/>
            <a:ext cx="11341185" cy="5697299"/>
          </a:xfrm>
          <a:prstGeom prst="rect">
            <a:avLst/>
          </a:prstGeom>
        </p:spPr>
      </p:pic>
    </p:spTree>
    <p:extLst>
      <p:ext uri="{BB962C8B-B14F-4D97-AF65-F5344CB8AC3E}">
        <p14:creationId xmlns:p14="http://schemas.microsoft.com/office/powerpoint/2010/main" val="384501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2DC1E87-2BA6-6808-BDCF-48C700F07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8481F5-EC77-2D82-40B2-3FB7F2A3E7BE}"/>
              </a:ext>
            </a:extLst>
          </p:cNvPr>
          <p:cNvSpPr>
            <a:spLocks noGrp="1"/>
          </p:cNvSpPr>
          <p:nvPr>
            <p:ph type="title"/>
          </p:nvPr>
        </p:nvSpPr>
        <p:spPr>
          <a:xfrm>
            <a:off x="673006" y="488156"/>
            <a:ext cx="2132948" cy="523221"/>
          </a:xfrm>
        </p:spPr>
        <p:txBody>
          <a:bodyP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Portfolio page</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8548531-CBE8-4F64-14C0-63074E41EF2A}"/>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19</a:t>
            </a:r>
            <a:endParaRPr lang="en-IN" sz="2800" b="1" dirty="0">
              <a:solidFill>
                <a:schemeClr val="bg1"/>
              </a:solidFill>
            </a:endParaRPr>
          </a:p>
        </p:txBody>
      </p:sp>
      <p:pic>
        <p:nvPicPr>
          <p:cNvPr id="8" name="Picture 7">
            <a:extLst>
              <a:ext uri="{FF2B5EF4-FFF2-40B4-BE49-F238E27FC236}">
                <a16:creationId xmlns:a16="http://schemas.microsoft.com/office/drawing/2014/main" id="{178A08DF-D5C0-23FF-6CEC-FC97352D1B18}"/>
              </a:ext>
            </a:extLst>
          </p:cNvPr>
          <p:cNvPicPr>
            <a:picLocks noChangeAspect="1"/>
          </p:cNvPicPr>
          <p:nvPr/>
        </p:nvPicPr>
        <p:blipFill>
          <a:blip r:embed="rId2"/>
          <a:stretch>
            <a:fillRect/>
          </a:stretch>
        </p:blipFill>
        <p:spPr>
          <a:xfrm>
            <a:off x="475130" y="1124463"/>
            <a:ext cx="11177289" cy="5597418"/>
          </a:xfrm>
          <a:prstGeom prst="rect">
            <a:avLst/>
          </a:prstGeom>
        </p:spPr>
      </p:pic>
    </p:spTree>
    <p:extLst>
      <p:ext uri="{BB962C8B-B14F-4D97-AF65-F5344CB8AC3E}">
        <p14:creationId xmlns:p14="http://schemas.microsoft.com/office/powerpoint/2010/main" val="3038651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E84D2-F5C9-EE21-B9D5-912F82A8EB88}"/>
              </a:ext>
            </a:extLst>
          </p:cNvPr>
          <p:cNvSpPr>
            <a:spLocks noGrp="1"/>
          </p:cNvSpPr>
          <p:nvPr>
            <p:ph type="title"/>
          </p:nvPr>
        </p:nvSpPr>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Motivation</a:t>
            </a:r>
          </a:p>
        </p:txBody>
      </p:sp>
      <p:sp>
        <p:nvSpPr>
          <p:cNvPr id="3" name="Content Placeholder 2">
            <a:extLst>
              <a:ext uri="{FF2B5EF4-FFF2-40B4-BE49-F238E27FC236}">
                <a16:creationId xmlns:a16="http://schemas.microsoft.com/office/drawing/2014/main" id="{1844622C-FC25-2409-90E7-CA4C400AACD5}"/>
              </a:ext>
            </a:extLst>
          </p:cNvPr>
          <p:cNvSpPr>
            <a:spLocks noGrp="1"/>
          </p:cNvSpPr>
          <p:nvPr>
            <p:ph idx="1"/>
          </p:nvPr>
        </p:nvSpPr>
        <p:spPr/>
        <p:txBody>
          <a:bodyPr>
            <a:normAutofit/>
          </a:bodyPr>
          <a:lstStyle/>
          <a:p>
            <a:pPr>
              <a:buClr>
                <a:schemeClr val="bg1"/>
              </a:buClr>
              <a:buFont typeface="Wingdings" panose="05000000000000000000" pitchFamily="2" charset="2"/>
              <a:buChar char="Ø"/>
            </a:pPr>
            <a:r>
              <a:rPr lang="en-US" sz="2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Patients seek health information online through URLs.</a:t>
            </a:r>
          </a:p>
          <a:p>
            <a:pPr marL="0" indent="0">
              <a:buClr>
                <a:schemeClr val="bg1"/>
              </a:buClr>
              <a:buNone/>
            </a:pPr>
            <a:endParaRPr lang="en-US" sz="2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r>
              <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Chatbot simplifies information access, empowering users to learn about diseases.</a:t>
            </a:r>
          </a:p>
          <a:p>
            <a:pPr marL="0" indent="0">
              <a:buClr>
                <a:schemeClr val="bg1"/>
              </a:buClr>
              <a:buNone/>
            </a:pPr>
            <a:endParaRPr lang="en-US" sz="240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buClr>
                <a:schemeClr val="bg1"/>
              </a:buClr>
              <a:buFont typeface="Wingdings" panose="05000000000000000000" pitchFamily="2" charset="2"/>
              <a:buChar char="Ø"/>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The project is driven by the key motivations which are Enhanced Information Retrieval, Contextual Understanding, Evidence-Based Decision Making, Empowering Patients.</a:t>
            </a:r>
          </a:p>
          <a:p>
            <a:pPr>
              <a:buFont typeface="+mj-lt"/>
              <a:buAutoNum type="arabicPeriod"/>
            </a:pPr>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B1399B8-6C63-20F2-2D25-ECC63F506778}"/>
              </a:ext>
            </a:extLst>
          </p:cNvPr>
          <p:cNvSpPr txBox="1"/>
          <p:nvPr/>
        </p:nvSpPr>
        <p:spPr>
          <a:xfrm>
            <a:off x="10467975" y="629763"/>
            <a:ext cx="914400" cy="523220"/>
          </a:xfrm>
          <a:prstGeom prst="rect">
            <a:avLst/>
          </a:prstGeom>
          <a:noFill/>
        </p:spPr>
        <p:txBody>
          <a:bodyPr wrap="square">
            <a:spAutoFit/>
          </a:bodyPr>
          <a:lstStyle/>
          <a:p>
            <a:r>
              <a:rPr lang="en-US" sz="2800" b="1" dirty="0">
                <a:solidFill>
                  <a:schemeClr val="bg1"/>
                </a:solidFill>
              </a:rPr>
              <a:t>02</a:t>
            </a:r>
            <a:endParaRPr lang="en-IN" sz="2800" b="1" dirty="0">
              <a:solidFill>
                <a:schemeClr val="bg1"/>
              </a:solidFill>
            </a:endParaRPr>
          </a:p>
        </p:txBody>
      </p:sp>
    </p:spTree>
    <p:extLst>
      <p:ext uri="{BB962C8B-B14F-4D97-AF65-F5344CB8AC3E}">
        <p14:creationId xmlns:p14="http://schemas.microsoft.com/office/powerpoint/2010/main" val="437885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54302F9-8C79-62E8-0DF9-C787C3083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52E50-5122-74B7-9797-A95EC835ACFF}"/>
              </a:ext>
            </a:extLst>
          </p:cNvPr>
          <p:cNvSpPr>
            <a:spLocks noGrp="1"/>
          </p:cNvSpPr>
          <p:nvPr>
            <p:ph type="title"/>
          </p:nvPr>
        </p:nvSpPr>
        <p:spPr>
          <a:xfrm>
            <a:off x="673006" y="488156"/>
            <a:ext cx="2132948" cy="523221"/>
          </a:xfrm>
        </p:spPr>
        <p:txBody>
          <a:bodyP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Footer page</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58413E3-5840-701F-EEC6-B0CA1836FF65}"/>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20</a:t>
            </a:r>
            <a:endParaRPr lang="en-IN" sz="2800" b="1" dirty="0">
              <a:solidFill>
                <a:schemeClr val="bg1"/>
              </a:solidFill>
            </a:endParaRPr>
          </a:p>
        </p:txBody>
      </p:sp>
      <p:pic>
        <p:nvPicPr>
          <p:cNvPr id="4" name="Picture 3">
            <a:extLst>
              <a:ext uri="{FF2B5EF4-FFF2-40B4-BE49-F238E27FC236}">
                <a16:creationId xmlns:a16="http://schemas.microsoft.com/office/drawing/2014/main" id="{C5811C41-882E-82C5-C0B9-44F4F9E4B4F0}"/>
              </a:ext>
            </a:extLst>
          </p:cNvPr>
          <p:cNvPicPr>
            <a:picLocks noChangeAspect="1"/>
          </p:cNvPicPr>
          <p:nvPr/>
        </p:nvPicPr>
        <p:blipFill>
          <a:blip r:embed="rId2"/>
          <a:stretch>
            <a:fillRect/>
          </a:stretch>
        </p:blipFill>
        <p:spPr>
          <a:xfrm>
            <a:off x="0" y="1425388"/>
            <a:ext cx="12192000" cy="4168587"/>
          </a:xfrm>
          <a:prstGeom prst="rect">
            <a:avLst/>
          </a:prstGeom>
        </p:spPr>
      </p:pic>
    </p:spTree>
    <p:extLst>
      <p:ext uri="{BB962C8B-B14F-4D97-AF65-F5344CB8AC3E}">
        <p14:creationId xmlns:p14="http://schemas.microsoft.com/office/powerpoint/2010/main" val="42405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A7E1C68-CBB7-EA17-5207-635D127D67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F17BF-7DCA-4F2C-F416-9FF050D7C9A0}"/>
              </a:ext>
            </a:extLst>
          </p:cNvPr>
          <p:cNvSpPr>
            <a:spLocks noGrp="1"/>
          </p:cNvSpPr>
          <p:nvPr>
            <p:ph type="title"/>
          </p:nvPr>
        </p:nvSpPr>
        <p:spPr>
          <a:xfrm>
            <a:off x="673005" y="488156"/>
            <a:ext cx="4185865" cy="523221"/>
          </a:xfrm>
        </p:spPr>
        <p:txBody>
          <a:bodyP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Integration of UI and Chatbot </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58308B3-984B-6E1E-44C8-3C81C2C7782C}"/>
              </a:ext>
            </a:extLst>
          </p:cNvPr>
          <p:cNvSpPr txBox="1"/>
          <p:nvPr/>
        </p:nvSpPr>
        <p:spPr>
          <a:xfrm>
            <a:off x="10477500" y="447395"/>
            <a:ext cx="809625" cy="523220"/>
          </a:xfrm>
          <a:prstGeom prst="rect">
            <a:avLst/>
          </a:prstGeom>
          <a:noFill/>
        </p:spPr>
        <p:txBody>
          <a:bodyPr wrap="square">
            <a:spAutoFit/>
          </a:bodyPr>
          <a:lstStyle/>
          <a:p>
            <a:r>
              <a:rPr lang="en-US" sz="2800" b="1" dirty="0">
                <a:solidFill>
                  <a:schemeClr val="bg1"/>
                </a:solidFill>
              </a:rPr>
              <a:t>21</a:t>
            </a:r>
            <a:endParaRPr lang="en-IN" sz="2800" b="1" dirty="0">
              <a:solidFill>
                <a:schemeClr val="bg1"/>
              </a:solidFill>
            </a:endParaRPr>
          </a:p>
        </p:txBody>
      </p:sp>
      <p:pic>
        <p:nvPicPr>
          <p:cNvPr id="4" name="Picture 3">
            <a:extLst>
              <a:ext uri="{FF2B5EF4-FFF2-40B4-BE49-F238E27FC236}">
                <a16:creationId xmlns:a16="http://schemas.microsoft.com/office/drawing/2014/main" id="{45432065-B90B-4E77-08B5-8B848422ADD1}"/>
              </a:ext>
            </a:extLst>
          </p:cNvPr>
          <p:cNvPicPr>
            <a:picLocks noChangeAspect="1"/>
          </p:cNvPicPr>
          <p:nvPr/>
        </p:nvPicPr>
        <p:blipFill>
          <a:blip r:embed="rId2"/>
          <a:stretch>
            <a:fillRect/>
          </a:stretch>
        </p:blipFill>
        <p:spPr>
          <a:xfrm>
            <a:off x="673005" y="1124463"/>
            <a:ext cx="11287125" cy="5637647"/>
          </a:xfrm>
          <a:prstGeom prst="rect">
            <a:avLst/>
          </a:prstGeom>
        </p:spPr>
      </p:pic>
    </p:spTree>
    <p:extLst>
      <p:ext uri="{BB962C8B-B14F-4D97-AF65-F5344CB8AC3E}">
        <p14:creationId xmlns:p14="http://schemas.microsoft.com/office/powerpoint/2010/main" val="3308977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58AC40-C7F3-066E-B2D8-17935B6648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F30E9-A383-F3CF-F3EF-5D5B4C896FEA}"/>
              </a:ext>
            </a:extLst>
          </p:cNvPr>
          <p:cNvSpPr>
            <a:spLocks noGrp="1"/>
          </p:cNvSpPr>
          <p:nvPr>
            <p:ph type="title"/>
          </p:nvPr>
        </p:nvSpPr>
        <p:spPr>
          <a:xfrm>
            <a:off x="108228" y="862852"/>
            <a:ext cx="4185865" cy="523221"/>
          </a:xfrm>
        </p:spPr>
        <p:txBody>
          <a:body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Question &amp; Answering System</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82986E5-A04A-8F21-95C6-B88E6D861432}"/>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22</a:t>
            </a:r>
            <a:endParaRPr lang="en-IN" sz="2800" b="1" dirty="0">
              <a:solidFill>
                <a:schemeClr val="bg1"/>
              </a:solidFill>
            </a:endParaRPr>
          </a:p>
        </p:txBody>
      </p:sp>
      <p:sp>
        <p:nvSpPr>
          <p:cNvPr id="7" name="TextBox 6">
            <a:extLst>
              <a:ext uri="{FF2B5EF4-FFF2-40B4-BE49-F238E27FC236}">
                <a16:creationId xmlns:a16="http://schemas.microsoft.com/office/drawing/2014/main" id="{BDBC5E9A-D0B5-7498-011D-2191960E9B97}"/>
              </a:ext>
            </a:extLst>
          </p:cNvPr>
          <p:cNvSpPr txBox="1"/>
          <p:nvPr/>
        </p:nvSpPr>
        <p:spPr>
          <a:xfrm>
            <a:off x="7135905" y="838198"/>
            <a:ext cx="3341595" cy="461665"/>
          </a:xfrm>
          <a:prstGeom prst="rect">
            <a:avLst/>
          </a:prstGeom>
          <a:noFill/>
        </p:spPr>
        <p:txBody>
          <a:bodyPr wrap="square">
            <a:spAutoFit/>
          </a:bodyPr>
          <a:lstStyle/>
          <a:p>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Chat bot (Interactive)</a:t>
            </a:r>
          </a:p>
        </p:txBody>
      </p:sp>
      <p:pic>
        <p:nvPicPr>
          <p:cNvPr id="14" name="Picture 13">
            <a:extLst>
              <a:ext uri="{FF2B5EF4-FFF2-40B4-BE49-F238E27FC236}">
                <a16:creationId xmlns:a16="http://schemas.microsoft.com/office/drawing/2014/main" id="{75993503-930D-14AE-31DB-09B23B097E27}"/>
              </a:ext>
            </a:extLst>
          </p:cNvPr>
          <p:cNvPicPr>
            <a:picLocks noChangeAspect="1"/>
          </p:cNvPicPr>
          <p:nvPr/>
        </p:nvPicPr>
        <p:blipFill>
          <a:blip r:embed="rId2"/>
          <a:stretch>
            <a:fillRect/>
          </a:stretch>
        </p:blipFill>
        <p:spPr>
          <a:xfrm>
            <a:off x="7135906" y="2579474"/>
            <a:ext cx="4151220" cy="3440328"/>
          </a:xfrm>
          <a:prstGeom prst="rect">
            <a:avLst/>
          </a:prstGeom>
        </p:spPr>
      </p:pic>
      <p:pic>
        <p:nvPicPr>
          <p:cNvPr id="16" name="Picture 15">
            <a:extLst>
              <a:ext uri="{FF2B5EF4-FFF2-40B4-BE49-F238E27FC236}">
                <a16:creationId xmlns:a16="http://schemas.microsoft.com/office/drawing/2014/main" id="{3CA9EA62-0AAB-2B3A-1E4A-BFA727CFE72C}"/>
              </a:ext>
            </a:extLst>
          </p:cNvPr>
          <p:cNvPicPr>
            <a:picLocks noChangeAspect="1"/>
          </p:cNvPicPr>
          <p:nvPr/>
        </p:nvPicPr>
        <p:blipFill>
          <a:blip r:embed="rId3"/>
          <a:stretch>
            <a:fillRect/>
          </a:stretch>
        </p:blipFill>
        <p:spPr>
          <a:xfrm>
            <a:off x="817758" y="2579474"/>
            <a:ext cx="3973480" cy="3486534"/>
          </a:xfrm>
          <a:prstGeom prst="rect">
            <a:avLst/>
          </a:prstGeom>
        </p:spPr>
      </p:pic>
    </p:spTree>
    <p:extLst>
      <p:ext uri="{BB962C8B-B14F-4D97-AF65-F5344CB8AC3E}">
        <p14:creationId xmlns:p14="http://schemas.microsoft.com/office/powerpoint/2010/main" val="46533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58AC40-C7F3-066E-B2D8-17935B6648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82986E5-A04A-8F21-95C6-B88E6D861432}"/>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23</a:t>
            </a:r>
            <a:endParaRPr lang="en-IN" sz="2800" b="1" dirty="0">
              <a:solidFill>
                <a:schemeClr val="bg1"/>
              </a:solidFill>
            </a:endParaRPr>
          </a:p>
        </p:txBody>
      </p:sp>
      <p:sp>
        <p:nvSpPr>
          <p:cNvPr id="3" name="Title 1">
            <a:extLst>
              <a:ext uri="{FF2B5EF4-FFF2-40B4-BE49-F238E27FC236}">
                <a16:creationId xmlns:a16="http://schemas.microsoft.com/office/drawing/2014/main" id="{29CD6DFA-C9ED-E9CE-B663-8A66CE36E3B1}"/>
              </a:ext>
            </a:extLst>
          </p:cNvPr>
          <p:cNvSpPr txBox="1">
            <a:spLocks/>
          </p:cNvSpPr>
          <p:nvPr/>
        </p:nvSpPr>
        <p:spPr>
          <a:xfrm>
            <a:off x="126157" y="570463"/>
            <a:ext cx="4185865" cy="52322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Question &amp; Answering System</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74BB05D-C777-54E8-7404-89A2B831AE2D}"/>
              </a:ext>
            </a:extLst>
          </p:cNvPr>
          <p:cNvSpPr txBox="1"/>
          <p:nvPr/>
        </p:nvSpPr>
        <p:spPr>
          <a:xfrm>
            <a:off x="7100359" y="562106"/>
            <a:ext cx="3341595" cy="461665"/>
          </a:xfrm>
          <a:prstGeom prst="rect">
            <a:avLst/>
          </a:prstGeom>
          <a:noFill/>
        </p:spPr>
        <p:txBody>
          <a:bodyPr wrap="square">
            <a:spAutoFit/>
          </a:bodyPr>
          <a:lstStyle/>
          <a:p>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Chat bot (Interactive)</a:t>
            </a:r>
          </a:p>
        </p:txBody>
      </p:sp>
      <p:pic>
        <p:nvPicPr>
          <p:cNvPr id="11" name="Picture 10">
            <a:extLst>
              <a:ext uri="{FF2B5EF4-FFF2-40B4-BE49-F238E27FC236}">
                <a16:creationId xmlns:a16="http://schemas.microsoft.com/office/drawing/2014/main" id="{6564C445-87AD-1E11-1294-C70FE94623B0}"/>
              </a:ext>
            </a:extLst>
          </p:cNvPr>
          <p:cNvPicPr>
            <a:picLocks noChangeAspect="1"/>
          </p:cNvPicPr>
          <p:nvPr/>
        </p:nvPicPr>
        <p:blipFill>
          <a:blip r:embed="rId2"/>
          <a:stretch>
            <a:fillRect/>
          </a:stretch>
        </p:blipFill>
        <p:spPr>
          <a:xfrm>
            <a:off x="413504" y="1124463"/>
            <a:ext cx="3953427" cy="5658640"/>
          </a:xfrm>
          <a:prstGeom prst="rect">
            <a:avLst/>
          </a:prstGeom>
        </p:spPr>
      </p:pic>
      <p:pic>
        <p:nvPicPr>
          <p:cNvPr id="13" name="Picture 12">
            <a:extLst>
              <a:ext uri="{FF2B5EF4-FFF2-40B4-BE49-F238E27FC236}">
                <a16:creationId xmlns:a16="http://schemas.microsoft.com/office/drawing/2014/main" id="{7A00305F-9E65-F322-3B92-974EA4100B9B}"/>
              </a:ext>
            </a:extLst>
          </p:cNvPr>
          <p:cNvPicPr>
            <a:picLocks noChangeAspect="1"/>
          </p:cNvPicPr>
          <p:nvPr/>
        </p:nvPicPr>
        <p:blipFill>
          <a:blip r:embed="rId3"/>
          <a:stretch>
            <a:fillRect/>
          </a:stretch>
        </p:blipFill>
        <p:spPr>
          <a:xfrm>
            <a:off x="7100359" y="1181621"/>
            <a:ext cx="4186766" cy="5544324"/>
          </a:xfrm>
          <a:prstGeom prst="rect">
            <a:avLst/>
          </a:prstGeom>
        </p:spPr>
      </p:pic>
    </p:spTree>
    <p:extLst>
      <p:ext uri="{BB962C8B-B14F-4D97-AF65-F5344CB8AC3E}">
        <p14:creationId xmlns:p14="http://schemas.microsoft.com/office/powerpoint/2010/main" val="127232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58AC40-C7F3-066E-B2D8-17935B6648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82986E5-A04A-8F21-95C6-B88E6D861432}"/>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24</a:t>
            </a:r>
            <a:endParaRPr lang="en-IN" sz="2800" b="1" dirty="0">
              <a:solidFill>
                <a:schemeClr val="bg1"/>
              </a:solidFill>
            </a:endParaRPr>
          </a:p>
        </p:txBody>
      </p:sp>
      <p:sp>
        <p:nvSpPr>
          <p:cNvPr id="3" name="Title 1">
            <a:extLst>
              <a:ext uri="{FF2B5EF4-FFF2-40B4-BE49-F238E27FC236}">
                <a16:creationId xmlns:a16="http://schemas.microsoft.com/office/drawing/2014/main" id="{29CD6DFA-C9ED-E9CE-B663-8A66CE36E3B1}"/>
              </a:ext>
            </a:extLst>
          </p:cNvPr>
          <p:cNvSpPr txBox="1">
            <a:spLocks/>
          </p:cNvSpPr>
          <p:nvPr/>
        </p:nvSpPr>
        <p:spPr>
          <a:xfrm>
            <a:off x="126157" y="570463"/>
            <a:ext cx="4185865" cy="52322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Question &amp; Answering System</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74BB05D-C777-54E8-7404-89A2B831AE2D}"/>
              </a:ext>
            </a:extLst>
          </p:cNvPr>
          <p:cNvSpPr txBox="1"/>
          <p:nvPr/>
        </p:nvSpPr>
        <p:spPr>
          <a:xfrm>
            <a:off x="7135905" y="475734"/>
            <a:ext cx="3341595" cy="461665"/>
          </a:xfrm>
          <a:prstGeom prst="rect">
            <a:avLst/>
          </a:prstGeom>
          <a:noFill/>
        </p:spPr>
        <p:txBody>
          <a:bodyPr wrap="square">
            <a:spAutoFit/>
          </a:bodyPr>
          <a:lstStyle/>
          <a:p>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Chat bot (Interactive)</a:t>
            </a:r>
          </a:p>
        </p:txBody>
      </p:sp>
      <p:pic>
        <p:nvPicPr>
          <p:cNvPr id="4" name="Picture 3">
            <a:extLst>
              <a:ext uri="{FF2B5EF4-FFF2-40B4-BE49-F238E27FC236}">
                <a16:creationId xmlns:a16="http://schemas.microsoft.com/office/drawing/2014/main" id="{A49EA736-3F18-2050-E2BA-A5383D125D64}"/>
              </a:ext>
            </a:extLst>
          </p:cNvPr>
          <p:cNvPicPr>
            <a:picLocks noChangeAspect="1"/>
          </p:cNvPicPr>
          <p:nvPr/>
        </p:nvPicPr>
        <p:blipFill>
          <a:blip r:embed="rId2"/>
          <a:stretch>
            <a:fillRect/>
          </a:stretch>
        </p:blipFill>
        <p:spPr>
          <a:xfrm>
            <a:off x="330015" y="1093684"/>
            <a:ext cx="4086795" cy="5591955"/>
          </a:xfrm>
          <a:prstGeom prst="rect">
            <a:avLst/>
          </a:prstGeom>
        </p:spPr>
      </p:pic>
      <p:pic>
        <p:nvPicPr>
          <p:cNvPr id="7" name="Picture 6">
            <a:extLst>
              <a:ext uri="{FF2B5EF4-FFF2-40B4-BE49-F238E27FC236}">
                <a16:creationId xmlns:a16="http://schemas.microsoft.com/office/drawing/2014/main" id="{748F6E67-3840-AE91-FE89-DC3DC676D6D2}"/>
              </a:ext>
            </a:extLst>
          </p:cNvPr>
          <p:cNvPicPr>
            <a:picLocks noChangeAspect="1"/>
          </p:cNvPicPr>
          <p:nvPr/>
        </p:nvPicPr>
        <p:blipFill>
          <a:blip r:embed="rId3"/>
          <a:stretch>
            <a:fillRect/>
          </a:stretch>
        </p:blipFill>
        <p:spPr>
          <a:xfrm>
            <a:off x="7269917" y="1062905"/>
            <a:ext cx="4185865" cy="5763429"/>
          </a:xfrm>
          <a:prstGeom prst="rect">
            <a:avLst/>
          </a:prstGeom>
        </p:spPr>
      </p:pic>
    </p:spTree>
    <p:extLst>
      <p:ext uri="{BB962C8B-B14F-4D97-AF65-F5344CB8AC3E}">
        <p14:creationId xmlns:p14="http://schemas.microsoft.com/office/powerpoint/2010/main" val="2717223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6BB370F-E3AA-CACE-4A0B-3BCA85E180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7B184-C74F-BA9C-4246-4904DDD32408}"/>
              </a:ext>
            </a:extLst>
          </p:cNvPr>
          <p:cNvSpPr>
            <a:spLocks noGrp="1"/>
          </p:cNvSpPr>
          <p:nvPr>
            <p:ph type="title"/>
          </p:nvPr>
        </p:nvSpPr>
        <p:spPr>
          <a:xfrm>
            <a:off x="673005" y="488156"/>
            <a:ext cx="3379041" cy="523221"/>
          </a:xfrm>
        </p:spPr>
        <p:txBody>
          <a:bodyPr/>
          <a:lstStyle/>
          <a:p>
            <a:pPr algn="ctr"/>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Performance Metrics</a:t>
            </a:r>
            <a:b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E806BE0-9B1D-C4C5-E16F-EF5FB6F0AECF}"/>
              </a:ext>
            </a:extLst>
          </p:cNvPr>
          <p:cNvSpPr txBox="1"/>
          <p:nvPr/>
        </p:nvSpPr>
        <p:spPr>
          <a:xfrm>
            <a:off x="10477500" y="601243"/>
            <a:ext cx="809625" cy="523220"/>
          </a:xfrm>
          <a:prstGeom prst="rect">
            <a:avLst/>
          </a:prstGeom>
          <a:noFill/>
        </p:spPr>
        <p:txBody>
          <a:bodyPr wrap="square">
            <a:spAutoFit/>
          </a:bodyPr>
          <a:lstStyle/>
          <a:p>
            <a:r>
              <a:rPr lang="en-US" sz="2800" b="1" dirty="0">
                <a:solidFill>
                  <a:schemeClr val="bg1"/>
                </a:solidFill>
              </a:rPr>
              <a:t>25</a:t>
            </a:r>
            <a:endParaRPr lang="en-IN" sz="2800" b="1" dirty="0">
              <a:solidFill>
                <a:schemeClr val="bg1"/>
              </a:solidFill>
            </a:endParaRPr>
          </a:p>
        </p:txBody>
      </p:sp>
      <p:pic>
        <p:nvPicPr>
          <p:cNvPr id="4" name="Picture 3">
            <a:extLst>
              <a:ext uri="{FF2B5EF4-FFF2-40B4-BE49-F238E27FC236}">
                <a16:creationId xmlns:a16="http://schemas.microsoft.com/office/drawing/2014/main" id="{1026FADD-6543-8FCA-3067-66EB9E3B297B}"/>
              </a:ext>
            </a:extLst>
          </p:cNvPr>
          <p:cNvPicPr>
            <a:picLocks noChangeAspect="1"/>
          </p:cNvPicPr>
          <p:nvPr/>
        </p:nvPicPr>
        <p:blipFill>
          <a:blip r:embed="rId2"/>
          <a:stretch>
            <a:fillRect/>
          </a:stretch>
        </p:blipFill>
        <p:spPr>
          <a:xfrm>
            <a:off x="3287209" y="1684379"/>
            <a:ext cx="4924461" cy="4295345"/>
          </a:xfrm>
          <a:prstGeom prst="rect">
            <a:avLst/>
          </a:prstGeom>
        </p:spPr>
      </p:pic>
    </p:spTree>
    <p:extLst>
      <p:ext uri="{BB962C8B-B14F-4D97-AF65-F5344CB8AC3E}">
        <p14:creationId xmlns:p14="http://schemas.microsoft.com/office/powerpoint/2010/main" val="2159601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B615E-4971-A93D-B094-E2A1E791A65A}"/>
              </a:ext>
            </a:extLst>
          </p:cNvPr>
          <p:cNvSpPr>
            <a:spLocks noGrp="1"/>
          </p:cNvSpPr>
          <p:nvPr>
            <p:ph type="title"/>
          </p:nvPr>
        </p:nvSpPr>
        <p:spPr>
          <a:xfrm>
            <a:off x="645130" y="0"/>
            <a:ext cx="9404723" cy="900953"/>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Bibliography</a:t>
            </a:r>
          </a:p>
        </p:txBody>
      </p:sp>
      <p:sp>
        <p:nvSpPr>
          <p:cNvPr id="3" name="Content Placeholder 2">
            <a:extLst>
              <a:ext uri="{FF2B5EF4-FFF2-40B4-BE49-F238E27FC236}">
                <a16:creationId xmlns:a16="http://schemas.microsoft.com/office/drawing/2014/main" id="{3D026E68-3DA7-C6F7-BCD5-CC72E8F41243}"/>
              </a:ext>
            </a:extLst>
          </p:cNvPr>
          <p:cNvSpPr>
            <a:spLocks noGrp="1"/>
          </p:cNvSpPr>
          <p:nvPr>
            <p:ph idx="1"/>
          </p:nvPr>
        </p:nvSpPr>
        <p:spPr>
          <a:xfrm>
            <a:off x="645130" y="900953"/>
            <a:ext cx="9744964" cy="5741893"/>
          </a:xfrm>
        </p:spPr>
        <p:txBody>
          <a:bodyPr>
            <a:noAutofit/>
          </a:bodyPr>
          <a:lstStyle/>
          <a:p>
            <a:pPr marL="0" indent="0">
              <a:buNone/>
            </a:pP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[1].</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E.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Uzun</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 Novel Web Scraping Approach Using the Additional Information Obtained From Web Pages," in IEEE Access, vol. 8, pp. 61726-61740, 2020,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doi</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10.1109/ACCESS.2020.2984503.</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[2].</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H. Lan et al., "COVID-Scraper: An Open-Source Toolset for Automatically Scraping and Processing Global Multi-Scale Spatiotemporal COVID-19 Records," in IEEE Access, vol. 9, pp. 84783-84798, 2021, </a:t>
            </a:r>
            <a:r>
              <a:rPr lang="en-IN"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doi</a:t>
            </a:r>
            <a:r>
              <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rPr>
              <a:t>: 10.1109/ACCESS.2021.3085682.</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[3]. S. Ji, S. Pan, E. Cambria, P.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Marttinen</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and P. S. Yu, "A Survey on Knowledge Graphs: Representation, Acquisition, and Applications," in IEEE Transactions on Neural Networks and Learning Systems, vol. 33, no. 2, pp. 494-514, Feb. 2022,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doi</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10.1109/TNNLS.2021.3070843.</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[4]. Jiang,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Zhixue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Chengying</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Chi, and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Yunyun</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Zhan. "Research on medical question answering system based on knowledge graph." IEEE Access 9 (2021): 21094-21101</a:t>
            </a:r>
            <a:endPar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[5]. Lino Murali, G.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Gopakumar</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Daleesha</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M. Viswanathan, Prema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Nedungadi,Towards</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electronic health record-based medical knowledge graph construction, completion, and applications: A literature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study,Journal</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of Biomedical </a:t>
            </a:r>
            <a:r>
              <a:rPr lang="en-US" sz="1400" dirty="0" err="1">
                <a:solidFill>
                  <a:schemeClr val="bg1"/>
                </a:solidFill>
                <a:latin typeface="Calibri" panose="020F0502020204030204" pitchFamily="34" charset="0"/>
                <a:ea typeface="Calibri" panose="020F0502020204030204" pitchFamily="34" charset="0"/>
                <a:cs typeface="Calibri" panose="020F0502020204030204" pitchFamily="34" charset="0"/>
              </a:rPr>
              <a:t>Informatics,Volume</a:t>
            </a: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 143,2023,104403,ISSN 1532-0464</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[6]. </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Y. Lan, G. He, J. Jiang, J. Jiang, W. X. Zhao and J. -R. Wen, "Complex Knowledge Base Question Answering: A Survey," in </a:t>
            </a:r>
            <a:r>
              <a:rPr lang="en-US" sz="1400" b="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IEEE Transactions on Knowledge and Data Engineering</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vol. 35, no. 11, pp. 11196-11215, 1 Nov. 2023, </a:t>
            </a:r>
            <a:r>
              <a:rPr lang="en-US" sz="14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4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10.1109/TKDE.2022.3223858.</a:t>
            </a:r>
          </a:p>
          <a:p>
            <a:endPar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3E9E5BF-ADE0-F117-D581-F8316C30361F}"/>
              </a:ext>
            </a:extLst>
          </p:cNvPr>
          <p:cNvSpPr txBox="1"/>
          <p:nvPr/>
        </p:nvSpPr>
        <p:spPr>
          <a:xfrm>
            <a:off x="10477500" y="639343"/>
            <a:ext cx="1590675" cy="523220"/>
          </a:xfrm>
          <a:prstGeom prst="rect">
            <a:avLst/>
          </a:prstGeom>
          <a:noFill/>
        </p:spPr>
        <p:txBody>
          <a:bodyPr wrap="square">
            <a:spAutoFit/>
          </a:bodyPr>
          <a:lstStyle/>
          <a:p>
            <a:r>
              <a:rPr lang="en-US" sz="2800" b="1" dirty="0">
                <a:solidFill>
                  <a:schemeClr val="bg1"/>
                </a:solidFill>
              </a:rPr>
              <a:t>26</a:t>
            </a:r>
            <a:endParaRPr lang="en-IN" sz="2800" b="1" dirty="0">
              <a:solidFill>
                <a:schemeClr val="bg1"/>
              </a:solidFill>
            </a:endParaRPr>
          </a:p>
        </p:txBody>
      </p:sp>
    </p:spTree>
    <p:extLst>
      <p:ext uri="{BB962C8B-B14F-4D97-AF65-F5344CB8AC3E}">
        <p14:creationId xmlns:p14="http://schemas.microsoft.com/office/powerpoint/2010/main" val="2732252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0EA1B4-86E9-0195-C1D8-FDE25FB5B0B2}"/>
              </a:ext>
            </a:extLst>
          </p:cNvPr>
          <p:cNvSpPr txBox="1"/>
          <p:nvPr/>
        </p:nvSpPr>
        <p:spPr>
          <a:xfrm>
            <a:off x="143435" y="214263"/>
            <a:ext cx="10497671" cy="830997"/>
          </a:xfrm>
          <a:prstGeom prst="rect">
            <a:avLst/>
          </a:prstGeom>
          <a:noFill/>
        </p:spPr>
        <p:txBody>
          <a:bodyPr wrap="square">
            <a:spAutoFit/>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Bibliography</a:t>
            </a:r>
          </a:p>
        </p:txBody>
      </p:sp>
      <p:sp>
        <p:nvSpPr>
          <p:cNvPr id="5" name="TextBox 4">
            <a:extLst>
              <a:ext uri="{FF2B5EF4-FFF2-40B4-BE49-F238E27FC236}">
                <a16:creationId xmlns:a16="http://schemas.microsoft.com/office/drawing/2014/main" id="{F278B326-B150-C351-2B71-90690A7B56AE}"/>
              </a:ext>
            </a:extLst>
          </p:cNvPr>
          <p:cNvSpPr txBox="1"/>
          <p:nvPr/>
        </p:nvSpPr>
        <p:spPr>
          <a:xfrm>
            <a:off x="761999" y="1511425"/>
            <a:ext cx="10497671" cy="4462760"/>
          </a:xfrm>
          <a:prstGeom prst="rect">
            <a:avLst/>
          </a:prstGeom>
          <a:noFill/>
        </p:spPr>
        <p:txBody>
          <a:bodyPr wrap="square">
            <a:spAutoFit/>
          </a:bodyPr>
          <a:lstStyle/>
          <a:p>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[7]. </a:t>
            </a:r>
            <a:r>
              <a:rPr lang="en-US" sz="18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 N. and N. P. K. S., "Design and Development of We-CDSS Using Django Framework: Conducing Predictive and Prescriptive Analytics for Coronary Artery Disease," in </a:t>
            </a: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IEEE Access</a:t>
            </a:r>
            <a:r>
              <a:rPr lang="en-US" sz="18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vol. 10, pp. 119575-119592, 2022, </a:t>
            </a:r>
            <a:r>
              <a:rPr lang="en-US" sz="180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80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10.1109/ACCESS.2022.3220899.</a:t>
            </a:r>
          </a:p>
          <a:p>
            <a:endPar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rPr>
              <a:t>[8]. </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S.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Aghaei</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E.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Raad</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and A.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Fensel</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"Question Answering Over Knowledge Graphs: A Case Study in Tourism," in IEEE Access, vol. 10, pp. 69788-69801, 2022,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doi</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10.1109/ACCESS.2022.3187178.</a:t>
            </a:r>
          </a:p>
          <a:p>
            <a:endPar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rPr>
              <a:t>[9].</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X. Wu, T. Jiang, Y. Zhu and C. Bu, "Knowledge Graph for China's Genealogy11.A shorter version of this paper won the Best Paper Award at IEEE ICKG 2020 (the 11th IEEE International Conference on Knowledge Graph, </a:t>
            </a:r>
            <a:r>
              <a:rPr lang="en-US" sz="18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ickg</a:t>
            </a:r>
            <a:r>
              <a:rPr lang="en-US" sz="1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2020.bigke.org).," in </a:t>
            </a:r>
            <a:r>
              <a:rPr lang="en-US" sz="1800" b="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IEEE Transactions on Knowledge and Data Engineering</a:t>
            </a:r>
            <a:r>
              <a:rPr lang="en-US" sz="1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vol. 35, no. 1, pp. 634-646, 1 Jan. 2023, </a:t>
            </a:r>
            <a:r>
              <a:rPr lang="en-US" sz="1800" b="0"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800"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10.1109/TKDE.2021.3073745.</a:t>
            </a:r>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IN"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sz="1800" dirty="0">
                <a:solidFill>
                  <a:schemeClr val="bg1"/>
                </a:solidFill>
                <a:latin typeface="Calibri" panose="020F0502020204030204" pitchFamily="34" charset="0"/>
                <a:ea typeface="Calibri" panose="020F0502020204030204" pitchFamily="34" charset="0"/>
                <a:cs typeface="Calibri" panose="020F0502020204030204" pitchFamily="34" charset="0"/>
              </a:rPr>
              <a:t>[10].</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Fakhare</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Alam, Hamed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Babaei</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Giglou</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Khalid Mahmood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Malik,Automated</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clinical knowledge graph generation framework for evidence based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medicine,Expert</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Systems with </a:t>
            </a:r>
            <a:r>
              <a:rPr lang="en-US" sz="1800" dirty="0" err="1">
                <a:solidFill>
                  <a:schemeClr val="bg1"/>
                </a:solidFill>
                <a:latin typeface="Calibri" panose="020F0502020204030204" pitchFamily="34" charset="0"/>
                <a:ea typeface="Calibri" panose="020F0502020204030204" pitchFamily="34" charset="0"/>
                <a:cs typeface="Calibri" panose="020F0502020204030204" pitchFamily="34" charset="0"/>
              </a:rPr>
              <a:t>Applications,Volume</a:t>
            </a: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 233,2023,120964,ISSN 0957-4174.</a:t>
            </a:r>
          </a:p>
          <a:p>
            <a:endPar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572A798-6848-630D-0A7E-7F98B15FA839}"/>
              </a:ext>
            </a:extLst>
          </p:cNvPr>
          <p:cNvSpPr txBox="1"/>
          <p:nvPr/>
        </p:nvSpPr>
        <p:spPr>
          <a:xfrm>
            <a:off x="10497670" y="614525"/>
            <a:ext cx="762000" cy="538579"/>
          </a:xfrm>
          <a:prstGeom prst="rect">
            <a:avLst/>
          </a:prstGeom>
          <a:noFill/>
        </p:spPr>
        <p:txBody>
          <a:bodyPr wrap="square">
            <a:spAutoFit/>
          </a:bodyPr>
          <a:lstStyle/>
          <a:p>
            <a:r>
              <a:rPr lang="en-US" sz="2800" b="1" dirty="0">
                <a:solidFill>
                  <a:schemeClr val="bg1"/>
                </a:solidFill>
              </a:rPr>
              <a:t>27</a:t>
            </a:r>
            <a:endParaRPr lang="en-IN" sz="2800" b="1" dirty="0">
              <a:solidFill>
                <a:schemeClr val="bg1"/>
              </a:solidFill>
            </a:endParaRPr>
          </a:p>
        </p:txBody>
      </p:sp>
    </p:spTree>
    <p:extLst>
      <p:ext uri="{BB962C8B-B14F-4D97-AF65-F5344CB8AC3E}">
        <p14:creationId xmlns:p14="http://schemas.microsoft.com/office/powerpoint/2010/main" val="1201476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833C-85BA-C9DA-4D20-712B7C5CDE2B}"/>
              </a:ext>
            </a:extLst>
          </p:cNvPr>
          <p:cNvSpPr>
            <a:spLocks noGrp="1"/>
          </p:cNvSpPr>
          <p:nvPr>
            <p:ph type="title"/>
          </p:nvPr>
        </p:nvSpPr>
        <p:spPr>
          <a:xfrm>
            <a:off x="3434134" y="3276601"/>
            <a:ext cx="9404723" cy="1400530"/>
          </a:xfrm>
        </p:spPr>
        <p:txBody>
          <a:bodyPr/>
          <a:lstStyle/>
          <a:p>
            <a:r>
              <a:rPr lang="en-IN" sz="72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THANK YOU</a:t>
            </a:r>
          </a:p>
        </p:txBody>
      </p:sp>
      <p:sp>
        <p:nvSpPr>
          <p:cNvPr id="4" name="TextBox 3">
            <a:extLst>
              <a:ext uri="{FF2B5EF4-FFF2-40B4-BE49-F238E27FC236}">
                <a16:creationId xmlns:a16="http://schemas.microsoft.com/office/drawing/2014/main" id="{92D85FB3-C274-0105-6562-77B24849760F}"/>
              </a:ext>
            </a:extLst>
          </p:cNvPr>
          <p:cNvSpPr txBox="1"/>
          <p:nvPr/>
        </p:nvSpPr>
        <p:spPr>
          <a:xfrm>
            <a:off x="10496550" y="638175"/>
            <a:ext cx="1600200" cy="523220"/>
          </a:xfrm>
          <a:prstGeom prst="rect">
            <a:avLst/>
          </a:prstGeom>
          <a:noFill/>
        </p:spPr>
        <p:txBody>
          <a:bodyPr wrap="square">
            <a:spAutoFit/>
          </a:bodyPr>
          <a:lstStyle/>
          <a:p>
            <a:r>
              <a:rPr lang="en-US" sz="2800" b="1" dirty="0">
                <a:solidFill>
                  <a:schemeClr val="bg1"/>
                </a:solidFill>
              </a:rPr>
              <a:t>28</a:t>
            </a:r>
            <a:endParaRPr lang="en-IN" sz="2800" b="1" dirty="0">
              <a:solidFill>
                <a:schemeClr val="bg1"/>
              </a:solidFill>
            </a:endParaRPr>
          </a:p>
        </p:txBody>
      </p:sp>
    </p:spTree>
    <p:extLst>
      <p:ext uri="{BB962C8B-B14F-4D97-AF65-F5344CB8AC3E}">
        <p14:creationId xmlns:p14="http://schemas.microsoft.com/office/powerpoint/2010/main" val="274620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2BCB-5E0B-0619-E569-E844C4CD2222}"/>
              </a:ext>
            </a:extLst>
          </p:cNvPr>
          <p:cNvSpPr>
            <a:spLocks noGrp="1"/>
          </p:cNvSpPr>
          <p:nvPr>
            <p:ph type="title"/>
          </p:nvPr>
        </p:nvSpPr>
        <p:spPr/>
        <p:txBody>
          <a:bodyPr/>
          <a:lstStyle/>
          <a:p>
            <a:pPr algn="ctr"/>
            <a:r>
              <a:rPr lang="en-US" sz="4800" b="1" dirty="0">
                <a:solidFill>
                  <a:schemeClr val="bg1"/>
                </a:solidFill>
                <a:latin typeface="Calibri" panose="020F0502020204030204" pitchFamily="34" charset="0"/>
                <a:ea typeface="Calibri" panose="020F0502020204030204" pitchFamily="34" charset="0"/>
                <a:cs typeface="Calibri" panose="020F0502020204030204" pitchFamily="34" charset="0"/>
              </a:rPr>
              <a:t>Objectives</a:t>
            </a:r>
            <a:endPar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40028D0-E9E8-6F21-5652-AF080ADB5975}"/>
              </a:ext>
            </a:extLst>
          </p:cNvPr>
          <p:cNvSpPr>
            <a:spLocks noGrp="1"/>
          </p:cNvSpPr>
          <p:nvPr>
            <p:ph idx="1"/>
          </p:nvPr>
        </p:nvSpPr>
        <p:spPr>
          <a:xfrm>
            <a:off x="834189" y="1411706"/>
            <a:ext cx="9404723" cy="4993576"/>
          </a:xfrm>
        </p:spPr>
        <p:txBody>
          <a:bodyPr>
            <a:normAutofit/>
          </a:bodyPr>
          <a:lstStyle/>
          <a:p>
            <a:pPr>
              <a:buClr>
                <a:schemeClr val="bg1"/>
              </a:buClr>
              <a:buFont typeface="Wingdings" panose="05000000000000000000" pitchFamily="2" charset="2"/>
              <a:buChar char="Ø"/>
            </a:pPr>
            <a:r>
              <a:rPr lang="en-US" sz="2800" dirty="0">
                <a:solidFill>
                  <a:schemeClr val="bg1"/>
                </a:solidFill>
                <a:latin typeface="Cambria"/>
                <a:ea typeface="Cambria"/>
                <a:cs typeface="Calibri"/>
              </a:rPr>
              <a:t>To implement web scraping techniques to gather related medical data from various sources &amp; data cleaning. </a:t>
            </a:r>
          </a:p>
          <a:p>
            <a:pPr>
              <a:buClr>
                <a:schemeClr val="bg1"/>
              </a:buClr>
              <a:buFont typeface="Wingdings" panose="05000000000000000000" pitchFamily="2" charset="2"/>
              <a:buChar char="Ø"/>
            </a:pPr>
            <a:r>
              <a:rPr lang="en-US" sz="2800" dirty="0">
                <a:solidFill>
                  <a:schemeClr val="bg1"/>
                </a:solidFill>
                <a:latin typeface="Cambria"/>
                <a:ea typeface="Cambria"/>
                <a:cs typeface="Calibri"/>
              </a:rPr>
              <a:t>Enhancing and testing the Knowledge graph and building a baseline structure.</a:t>
            </a:r>
          </a:p>
          <a:p>
            <a:pPr>
              <a:buClr>
                <a:schemeClr val="bg1"/>
              </a:buClr>
              <a:buFont typeface="Wingdings" panose="05000000000000000000" pitchFamily="2" charset="2"/>
              <a:buChar char="Ø"/>
            </a:pPr>
            <a:r>
              <a:rPr lang="en-US" sz="2800" b="1" i="1" dirty="0">
                <a:solidFill>
                  <a:schemeClr val="bg1"/>
                </a:solidFill>
                <a:latin typeface="Cambria"/>
                <a:ea typeface="Cambria"/>
                <a:cs typeface="Calibri"/>
              </a:rPr>
              <a:t>To develop a question-answering system with the developed knowledge graph in integration with the front-end developed website. </a:t>
            </a:r>
          </a:p>
          <a:p>
            <a:pPr>
              <a:buClr>
                <a:schemeClr val="bg1"/>
              </a:buClr>
              <a:buFont typeface="Wingdings" panose="05000000000000000000" pitchFamily="2" charset="2"/>
              <a:buChar char="Ø"/>
            </a:pPr>
            <a:r>
              <a:rPr lang="en-US" sz="2800" dirty="0">
                <a:solidFill>
                  <a:schemeClr val="bg1"/>
                </a:solidFill>
                <a:latin typeface="Cambria"/>
                <a:ea typeface="Cambria"/>
                <a:cs typeface="Calibri"/>
              </a:rPr>
              <a:t>To assess the effectiveness of the created chatbot using various metrics.</a:t>
            </a:r>
          </a:p>
          <a:p>
            <a:endParaRPr lang="en-IN" sz="2800" dirty="0">
              <a:solidFill>
                <a:schemeClr val="bg1"/>
              </a:solidFill>
            </a:endParaRPr>
          </a:p>
        </p:txBody>
      </p:sp>
      <p:cxnSp>
        <p:nvCxnSpPr>
          <p:cNvPr id="6" name="Straight Connector 5">
            <a:extLst>
              <a:ext uri="{FF2B5EF4-FFF2-40B4-BE49-F238E27FC236}">
                <a16:creationId xmlns:a16="http://schemas.microsoft.com/office/drawing/2014/main" id="{9C7496A7-FF56-992A-D2DE-4277920EDA99}"/>
              </a:ext>
            </a:extLst>
          </p:cNvPr>
          <p:cNvCxnSpPr>
            <a:cxnSpLocks/>
          </p:cNvCxnSpPr>
          <p:nvPr/>
        </p:nvCxnSpPr>
        <p:spPr>
          <a:xfrm>
            <a:off x="834189" y="3429000"/>
            <a:ext cx="9216645"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1E974DE4-0075-F0EE-BEBE-6C7D8A9C4920}"/>
              </a:ext>
            </a:extLst>
          </p:cNvPr>
          <p:cNvCxnSpPr/>
          <p:nvPr/>
        </p:nvCxnSpPr>
        <p:spPr>
          <a:xfrm>
            <a:off x="834189" y="3429000"/>
            <a:ext cx="0" cy="1331259"/>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3D98DBB7-FA1E-C573-4DA2-FE6660BFCBF9}"/>
              </a:ext>
            </a:extLst>
          </p:cNvPr>
          <p:cNvCxnSpPr/>
          <p:nvPr/>
        </p:nvCxnSpPr>
        <p:spPr>
          <a:xfrm>
            <a:off x="10050834" y="3429000"/>
            <a:ext cx="0" cy="1331259"/>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1F76E6D8-AB2D-6F06-F6E7-B4D8385C9E48}"/>
              </a:ext>
            </a:extLst>
          </p:cNvPr>
          <p:cNvCxnSpPr/>
          <p:nvPr/>
        </p:nvCxnSpPr>
        <p:spPr>
          <a:xfrm>
            <a:off x="834189" y="4760259"/>
            <a:ext cx="9216645" cy="0"/>
          </a:xfrm>
          <a:prstGeom prst="line">
            <a:avLst/>
          </a:prstGeom>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B7F00086-53FD-6B85-044D-45E09125E435}"/>
              </a:ext>
            </a:extLst>
          </p:cNvPr>
          <p:cNvSpPr txBox="1"/>
          <p:nvPr/>
        </p:nvSpPr>
        <p:spPr>
          <a:xfrm>
            <a:off x="10503190" y="593151"/>
            <a:ext cx="669635" cy="523220"/>
          </a:xfrm>
          <a:prstGeom prst="rect">
            <a:avLst/>
          </a:prstGeom>
          <a:noFill/>
        </p:spPr>
        <p:txBody>
          <a:bodyPr wrap="square">
            <a:spAutoFit/>
          </a:bodyPr>
          <a:lstStyle/>
          <a:p>
            <a:r>
              <a:rPr lang="en-US" sz="2800" b="1" dirty="0">
                <a:solidFill>
                  <a:schemeClr val="bg1"/>
                </a:solidFill>
              </a:rPr>
              <a:t>03</a:t>
            </a:r>
            <a:endParaRPr lang="en-IN" sz="2800" b="1" dirty="0">
              <a:solidFill>
                <a:schemeClr val="bg1"/>
              </a:solidFill>
            </a:endParaRPr>
          </a:p>
        </p:txBody>
      </p:sp>
    </p:spTree>
    <p:extLst>
      <p:ext uri="{BB962C8B-B14F-4D97-AF65-F5344CB8AC3E}">
        <p14:creationId xmlns:p14="http://schemas.microsoft.com/office/powerpoint/2010/main" val="293224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162B-0105-AED0-9AEA-C2FD1383C1C8}"/>
              </a:ext>
            </a:extLst>
          </p:cNvPr>
          <p:cNvSpPr>
            <a:spLocks noGrp="1"/>
          </p:cNvSpPr>
          <p:nvPr>
            <p:ph type="title"/>
          </p:nvPr>
        </p:nvSpPr>
        <p:spPr>
          <a:xfrm>
            <a:off x="646111" y="452718"/>
            <a:ext cx="9404723" cy="1062317"/>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Problem Statement</a:t>
            </a:r>
          </a:p>
        </p:txBody>
      </p:sp>
      <p:sp>
        <p:nvSpPr>
          <p:cNvPr id="3" name="Content Placeholder 2">
            <a:extLst>
              <a:ext uri="{FF2B5EF4-FFF2-40B4-BE49-F238E27FC236}">
                <a16:creationId xmlns:a16="http://schemas.microsoft.com/office/drawing/2014/main" id="{CD7D751B-17CE-DCC4-C015-55004A0CDB6A}"/>
              </a:ext>
            </a:extLst>
          </p:cNvPr>
          <p:cNvSpPr>
            <a:spLocks noGrp="1"/>
          </p:cNvSpPr>
          <p:nvPr>
            <p:ph idx="1"/>
          </p:nvPr>
        </p:nvSpPr>
        <p:spPr>
          <a:xfrm>
            <a:off x="1103312" y="2052918"/>
            <a:ext cx="8946541" cy="2124635"/>
          </a:xfrm>
        </p:spPr>
        <p:txBody>
          <a:bodyPr>
            <a:normAutofit/>
          </a:bodyPr>
          <a:lstStyle/>
          <a:p>
            <a:pPr marL="0" indent="0">
              <a:buNone/>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To construct a question answering Chatbot that can answer user’s queries based on the information available in Knowledge graph and provide sufficient information regarding medical issues.</a:t>
            </a:r>
          </a:p>
          <a:p>
            <a:pPr marL="0" indent="0">
              <a:buNone/>
            </a:pPr>
            <a:endParaRPr lang="en-IN"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219791D-4D4C-A3E2-1AE1-6B1023CFC07A}"/>
              </a:ext>
            </a:extLst>
          </p:cNvPr>
          <p:cNvSpPr txBox="1"/>
          <p:nvPr/>
        </p:nvSpPr>
        <p:spPr>
          <a:xfrm>
            <a:off x="10487025" y="657225"/>
            <a:ext cx="733425" cy="523220"/>
          </a:xfrm>
          <a:prstGeom prst="rect">
            <a:avLst/>
          </a:prstGeom>
          <a:noFill/>
        </p:spPr>
        <p:txBody>
          <a:bodyPr wrap="square">
            <a:spAutoFit/>
          </a:bodyPr>
          <a:lstStyle/>
          <a:p>
            <a:r>
              <a:rPr lang="en-US" sz="2800" b="1" dirty="0">
                <a:solidFill>
                  <a:schemeClr val="bg1"/>
                </a:solidFill>
              </a:rPr>
              <a:t>04</a:t>
            </a:r>
            <a:endParaRPr lang="en-IN" sz="2800" b="1" dirty="0">
              <a:solidFill>
                <a:schemeClr val="bg1"/>
              </a:solidFill>
            </a:endParaRPr>
          </a:p>
        </p:txBody>
      </p:sp>
    </p:spTree>
    <p:extLst>
      <p:ext uri="{BB962C8B-B14F-4D97-AF65-F5344CB8AC3E}">
        <p14:creationId xmlns:p14="http://schemas.microsoft.com/office/powerpoint/2010/main" val="340818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357A-C1BE-6B9F-8CC7-0D5718A8F73B}"/>
              </a:ext>
            </a:extLst>
          </p:cNvPr>
          <p:cNvSpPr>
            <a:spLocks noGrp="1"/>
          </p:cNvSpPr>
          <p:nvPr>
            <p:ph type="title"/>
          </p:nvPr>
        </p:nvSpPr>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Novelty</a:t>
            </a:r>
          </a:p>
        </p:txBody>
      </p:sp>
      <p:sp>
        <p:nvSpPr>
          <p:cNvPr id="3" name="Content Placeholder 2">
            <a:extLst>
              <a:ext uri="{FF2B5EF4-FFF2-40B4-BE49-F238E27FC236}">
                <a16:creationId xmlns:a16="http://schemas.microsoft.com/office/drawing/2014/main" id="{9DCCA67D-355A-822D-6C1F-0F1B9E50D300}"/>
              </a:ext>
            </a:extLst>
          </p:cNvPr>
          <p:cNvSpPr>
            <a:spLocks noGrp="1"/>
          </p:cNvSpPr>
          <p:nvPr>
            <p:ph idx="1"/>
          </p:nvPr>
        </p:nvSpPr>
        <p:spPr/>
        <p:txBody>
          <a:bodyPr>
            <a:normAutofit/>
          </a:bodyPr>
          <a:lstStyle/>
          <a:p>
            <a:pPr marL="0" indent="0">
              <a:buNone/>
            </a:pPr>
            <a:r>
              <a:rPr lang="en-US" sz="2800" dirty="0">
                <a:solidFill>
                  <a:schemeClr val="bg1"/>
                </a:solidFill>
                <a:latin typeface="Calibri"/>
                <a:ea typeface="+mn-lt"/>
                <a:cs typeface="+mn-lt"/>
              </a:rPr>
              <a:t>The existing systems has limited interactivity with the chatbot. In our project we would like the user to have maximum understanding of the system using a user friendly website where they can directly chat with an interactive chatbot with easy accessibility and implemented performance metrics.</a:t>
            </a:r>
            <a:endParaRPr lang="en-US" sz="2800" dirty="0">
              <a:solidFill>
                <a:schemeClr val="bg1"/>
              </a:solidFill>
              <a:latin typeface="Calibri"/>
            </a:endParaRPr>
          </a:p>
          <a:p>
            <a:pPr marL="0" indent="0">
              <a:buNone/>
            </a:pPr>
            <a:endParaRPr lang="en-IN" sz="2800" dirty="0">
              <a:solidFill>
                <a:schemeClr val="bg1"/>
              </a:solidFill>
            </a:endParaRPr>
          </a:p>
        </p:txBody>
      </p:sp>
      <p:sp>
        <p:nvSpPr>
          <p:cNvPr id="5" name="TextBox 4">
            <a:extLst>
              <a:ext uri="{FF2B5EF4-FFF2-40B4-BE49-F238E27FC236}">
                <a16:creationId xmlns:a16="http://schemas.microsoft.com/office/drawing/2014/main" id="{C755AA95-6C46-97DB-233B-A5FB1C10C0EC}"/>
              </a:ext>
            </a:extLst>
          </p:cNvPr>
          <p:cNvSpPr txBox="1"/>
          <p:nvPr/>
        </p:nvSpPr>
        <p:spPr>
          <a:xfrm>
            <a:off x="10496550" y="657225"/>
            <a:ext cx="695325" cy="523220"/>
          </a:xfrm>
          <a:prstGeom prst="rect">
            <a:avLst/>
          </a:prstGeom>
          <a:noFill/>
        </p:spPr>
        <p:txBody>
          <a:bodyPr wrap="square">
            <a:spAutoFit/>
          </a:bodyPr>
          <a:lstStyle/>
          <a:p>
            <a:r>
              <a:rPr lang="en-US" sz="2800" b="1" dirty="0">
                <a:solidFill>
                  <a:schemeClr val="bg1"/>
                </a:solidFill>
              </a:rPr>
              <a:t>05</a:t>
            </a:r>
            <a:endParaRPr lang="en-IN" sz="2800" b="1" dirty="0">
              <a:solidFill>
                <a:schemeClr val="bg1"/>
              </a:solidFill>
            </a:endParaRPr>
          </a:p>
        </p:txBody>
      </p:sp>
    </p:spTree>
    <p:extLst>
      <p:ext uri="{BB962C8B-B14F-4D97-AF65-F5344CB8AC3E}">
        <p14:creationId xmlns:p14="http://schemas.microsoft.com/office/powerpoint/2010/main" val="232814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5307-BDC5-D36D-1DCC-8EA1C28572F9}"/>
              </a:ext>
            </a:extLst>
          </p:cNvPr>
          <p:cNvSpPr>
            <a:spLocks noGrp="1"/>
          </p:cNvSpPr>
          <p:nvPr>
            <p:ph type="title"/>
          </p:nvPr>
        </p:nvSpPr>
        <p:spPr>
          <a:xfrm>
            <a:off x="637146" y="9283"/>
            <a:ext cx="9404723" cy="1400530"/>
          </a:xfrm>
        </p:spPr>
        <p:txBody>
          <a:bodyPr/>
          <a:lstStyle/>
          <a:p>
            <a:pPr algn="ctr"/>
            <a:r>
              <a:rPr lang="en-IN" sz="4800" b="1" dirty="0">
                <a:solidFill>
                  <a:schemeClr val="bg1"/>
                </a:solidFill>
              </a:rPr>
              <a:t>Milestones</a:t>
            </a:r>
          </a:p>
        </p:txBody>
      </p:sp>
      <p:graphicFrame>
        <p:nvGraphicFramePr>
          <p:cNvPr id="3" name="Content Placeholder 8">
            <a:extLst>
              <a:ext uri="{FF2B5EF4-FFF2-40B4-BE49-F238E27FC236}">
                <a16:creationId xmlns:a16="http://schemas.microsoft.com/office/drawing/2014/main" id="{C8E01F08-6A96-C5F0-BE88-5CD3990F9A3F}"/>
              </a:ext>
            </a:extLst>
          </p:cNvPr>
          <p:cNvGraphicFramePr>
            <a:graphicFrameLocks/>
          </p:cNvGraphicFramePr>
          <p:nvPr>
            <p:extLst>
              <p:ext uri="{D42A27DB-BD31-4B8C-83A1-F6EECF244321}">
                <p14:modId xmlns:p14="http://schemas.microsoft.com/office/powerpoint/2010/main" val="1575255830"/>
              </p:ext>
            </p:extLst>
          </p:nvPr>
        </p:nvGraphicFramePr>
        <p:xfrm>
          <a:off x="510990" y="833717"/>
          <a:ext cx="10802470" cy="5760720"/>
        </p:xfrm>
        <a:graphic>
          <a:graphicData uri="http://schemas.openxmlformats.org/drawingml/2006/table">
            <a:tbl>
              <a:tblPr firstRow="1" bandRow="1">
                <a:tableStyleId>{073A0DAA-6AF3-43AB-8588-CEC1D06C72B9}</a:tableStyleId>
              </a:tblPr>
              <a:tblGrid>
                <a:gridCol w="1394437">
                  <a:extLst>
                    <a:ext uri="{9D8B030D-6E8A-4147-A177-3AD203B41FA5}">
                      <a16:colId xmlns:a16="http://schemas.microsoft.com/office/drawing/2014/main" val="4131783039"/>
                    </a:ext>
                  </a:extLst>
                </a:gridCol>
                <a:gridCol w="1465041">
                  <a:extLst>
                    <a:ext uri="{9D8B030D-6E8A-4147-A177-3AD203B41FA5}">
                      <a16:colId xmlns:a16="http://schemas.microsoft.com/office/drawing/2014/main" val="3380910778"/>
                    </a:ext>
                  </a:extLst>
                </a:gridCol>
                <a:gridCol w="7942992">
                  <a:extLst>
                    <a:ext uri="{9D8B030D-6E8A-4147-A177-3AD203B41FA5}">
                      <a16:colId xmlns:a16="http://schemas.microsoft.com/office/drawing/2014/main" val="3057657931"/>
                    </a:ext>
                  </a:extLst>
                </a:gridCol>
              </a:tblGrid>
              <a:tr h="348912">
                <a:tc>
                  <a:txBody>
                    <a:bodyPr/>
                    <a:lstStyle/>
                    <a:p>
                      <a:pPr algn="ctr"/>
                      <a:r>
                        <a:rPr lang="en-IN" dirty="0"/>
                        <a:t>Review</a:t>
                      </a:r>
                    </a:p>
                  </a:txBody>
                  <a:tcPr/>
                </a:tc>
                <a:tc>
                  <a:txBody>
                    <a:bodyPr/>
                    <a:lstStyle/>
                    <a:p>
                      <a:pPr algn="ctr"/>
                      <a:r>
                        <a:rPr lang="en-IN" dirty="0"/>
                        <a:t>Month</a:t>
                      </a:r>
                    </a:p>
                  </a:txBody>
                  <a:tcPr/>
                </a:tc>
                <a:tc>
                  <a:txBody>
                    <a:bodyPr/>
                    <a:lstStyle/>
                    <a:p>
                      <a:pPr algn="ctr"/>
                      <a:r>
                        <a:rPr lang="en-IN" dirty="0"/>
                        <a:t>Milestone</a:t>
                      </a:r>
                    </a:p>
                  </a:txBody>
                  <a:tcPr/>
                </a:tc>
                <a:extLst>
                  <a:ext uri="{0D108BD9-81ED-4DB2-BD59-A6C34878D82A}">
                    <a16:rowId xmlns:a16="http://schemas.microsoft.com/office/drawing/2014/main" val="1834831267"/>
                  </a:ext>
                </a:extLst>
              </a:tr>
              <a:tr h="872280">
                <a:tc>
                  <a:txBody>
                    <a:bodyPr/>
                    <a:lstStyle/>
                    <a:p>
                      <a:pPr algn="ctr"/>
                      <a:r>
                        <a:rPr lang="en-IN" dirty="0"/>
                        <a:t>1</a:t>
                      </a:r>
                    </a:p>
                  </a:txBody>
                  <a:tcPr/>
                </a:tc>
                <a:tc>
                  <a:txBody>
                    <a:bodyPr/>
                    <a:lstStyle/>
                    <a:p>
                      <a:pPr algn="ctr"/>
                      <a:r>
                        <a:rPr lang="en-IN" dirty="0"/>
                        <a:t>Sep 2023</a:t>
                      </a:r>
                    </a:p>
                  </a:txBody>
                  <a:tcPr/>
                </a:tc>
                <a:tc>
                  <a:txBody>
                    <a:bodyPr/>
                    <a:lstStyle/>
                    <a:p>
                      <a:pPr algn="ctr" rtl="0" fontAlgn="base"/>
                      <a:r>
                        <a:rPr lang="en-US" sz="1800" dirty="0">
                          <a:effectLst/>
                          <a:latin typeface="Cambria"/>
                        </a:rPr>
                        <a:t>Literature Survey </a:t>
                      </a:r>
                    </a:p>
                    <a:p>
                      <a:pPr algn="ctr" rtl="0" fontAlgn="base"/>
                      <a:r>
                        <a:rPr lang="en-US" sz="1800" dirty="0">
                          <a:effectLst/>
                          <a:latin typeface="Cambria"/>
                        </a:rPr>
                        <a:t> Data Scraping </a:t>
                      </a:r>
                    </a:p>
                    <a:p>
                      <a:endParaRPr lang="en-IN" dirty="0"/>
                    </a:p>
                  </a:txBody>
                  <a:tcPr/>
                </a:tc>
                <a:extLst>
                  <a:ext uri="{0D108BD9-81ED-4DB2-BD59-A6C34878D82A}">
                    <a16:rowId xmlns:a16="http://schemas.microsoft.com/office/drawing/2014/main" val="2843068853"/>
                  </a:ext>
                </a:extLst>
              </a:tr>
              <a:tr h="872280">
                <a:tc>
                  <a:txBody>
                    <a:bodyPr/>
                    <a:lstStyle/>
                    <a:p>
                      <a:pPr algn="ctr"/>
                      <a:r>
                        <a:rPr lang="en-IN" dirty="0"/>
                        <a:t>2</a:t>
                      </a:r>
                    </a:p>
                  </a:txBody>
                  <a:tcPr/>
                </a:tc>
                <a:tc>
                  <a:txBody>
                    <a:bodyPr/>
                    <a:lstStyle/>
                    <a:p>
                      <a:pPr algn="ctr"/>
                      <a:r>
                        <a:rPr lang="en-IN" dirty="0"/>
                        <a:t>Oct 2023</a:t>
                      </a:r>
                    </a:p>
                  </a:txBody>
                  <a:tcPr/>
                </a:tc>
                <a:tc>
                  <a:txBody>
                    <a:bodyPr/>
                    <a:lstStyle/>
                    <a:p>
                      <a:pPr algn="ctr" rtl="0" fontAlgn="base"/>
                      <a:r>
                        <a:rPr lang="en-US" sz="1800" dirty="0">
                          <a:effectLst/>
                          <a:latin typeface="Cambria"/>
                        </a:rPr>
                        <a:t>Data Cleaning &amp;  </a:t>
                      </a:r>
                    </a:p>
                    <a:p>
                      <a:pPr algn="ctr" rtl="0" fontAlgn="base"/>
                      <a:r>
                        <a:rPr lang="en-US" sz="1800" dirty="0">
                          <a:effectLst/>
                          <a:latin typeface="Cambria"/>
                        </a:rPr>
                        <a:t> Data Translation </a:t>
                      </a:r>
                    </a:p>
                    <a:p>
                      <a:endParaRPr lang="en-IN" dirty="0"/>
                    </a:p>
                  </a:txBody>
                  <a:tcPr/>
                </a:tc>
                <a:extLst>
                  <a:ext uri="{0D108BD9-81ED-4DB2-BD59-A6C34878D82A}">
                    <a16:rowId xmlns:a16="http://schemas.microsoft.com/office/drawing/2014/main" val="3225015110"/>
                  </a:ext>
                </a:extLst>
              </a:tr>
              <a:tr h="872280">
                <a:tc>
                  <a:txBody>
                    <a:bodyPr/>
                    <a:lstStyle/>
                    <a:p>
                      <a:pPr algn="ctr"/>
                      <a:r>
                        <a:rPr lang="en-IN" dirty="0"/>
                        <a:t>3</a:t>
                      </a:r>
                    </a:p>
                  </a:txBody>
                  <a:tcPr/>
                </a:tc>
                <a:tc>
                  <a:txBody>
                    <a:bodyPr/>
                    <a:lstStyle/>
                    <a:p>
                      <a:pPr algn="ctr"/>
                      <a:r>
                        <a:rPr lang="en-IN" dirty="0"/>
                        <a:t>Nov 2023</a:t>
                      </a:r>
                    </a:p>
                  </a:txBody>
                  <a:tcPr/>
                </a:tc>
                <a:tc>
                  <a:txBody>
                    <a:bodyPr/>
                    <a:lstStyle/>
                    <a:p>
                      <a:pPr algn="ctr" rtl="0" fontAlgn="base"/>
                      <a:r>
                        <a:rPr lang="en-US" sz="1800" dirty="0">
                          <a:effectLst/>
                          <a:latin typeface="Cambria"/>
                        </a:rPr>
                        <a:t>Enhancing &amp; testing the knowledge graph </a:t>
                      </a:r>
                    </a:p>
                    <a:p>
                      <a:pPr algn="ctr" rtl="0" fontAlgn="base"/>
                      <a:r>
                        <a:rPr lang="en-US" sz="1800" dirty="0">
                          <a:effectLst/>
                          <a:latin typeface="Cambria"/>
                        </a:rPr>
                        <a:t> Building a baseline structure </a:t>
                      </a:r>
                    </a:p>
                    <a:p>
                      <a:pPr algn="ctr"/>
                      <a:endParaRPr lang="en-IN" dirty="0"/>
                    </a:p>
                  </a:txBody>
                  <a:tcPr/>
                </a:tc>
                <a:extLst>
                  <a:ext uri="{0D108BD9-81ED-4DB2-BD59-A6C34878D82A}">
                    <a16:rowId xmlns:a16="http://schemas.microsoft.com/office/drawing/2014/main" val="1867580008"/>
                  </a:ext>
                </a:extLst>
              </a:tr>
              <a:tr h="348912">
                <a:tc>
                  <a:txBody>
                    <a:bodyPr/>
                    <a:lstStyle/>
                    <a:p>
                      <a:pPr algn="ctr"/>
                      <a:r>
                        <a:rPr lang="en-IN" dirty="0"/>
                        <a:t>4</a:t>
                      </a:r>
                    </a:p>
                  </a:txBody>
                  <a:tcPr/>
                </a:tc>
                <a:tc>
                  <a:txBody>
                    <a:bodyPr/>
                    <a:lstStyle/>
                    <a:p>
                      <a:pPr algn="ctr"/>
                      <a:r>
                        <a:rPr lang="en-IN" dirty="0"/>
                        <a:t>Jan 2024</a:t>
                      </a:r>
                    </a:p>
                  </a:txBody>
                  <a:tcPr/>
                </a:tc>
                <a:tc>
                  <a:txBody>
                    <a:bodyPr/>
                    <a:lstStyle/>
                    <a:p>
                      <a:pPr algn="ctr"/>
                      <a:r>
                        <a:rPr lang="en-US" sz="1800" dirty="0">
                          <a:effectLst/>
                          <a:latin typeface="Cambria"/>
                        </a:rPr>
                        <a:t>Integration of chatbot with developed knowledge graph technique </a:t>
                      </a:r>
                      <a:endParaRPr lang="en-IN" dirty="0"/>
                    </a:p>
                  </a:txBody>
                  <a:tcPr/>
                </a:tc>
                <a:extLst>
                  <a:ext uri="{0D108BD9-81ED-4DB2-BD59-A6C34878D82A}">
                    <a16:rowId xmlns:a16="http://schemas.microsoft.com/office/drawing/2014/main" val="397248653"/>
                  </a:ext>
                </a:extLst>
              </a:tr>
              <a:tr h="348912">
                <a:tc>
                  <a:txBody>
                    <a:bodyPr/>
                    <a:lstStyle/>
                    <a:p>
                      <a:pPr algn="ctr"/>
                      <a:r>
                        <a:rPr lang="en-IN" dirty="0"/>
                        <a:t>5</a:t>
                      </a:r>
                    </a:p>
                  </a:txBody>
                  <a:tcPr/>
                </a:tc>
                <a:tc>
                  <a:txBody>
                    <a:bodyPr/>
                    <a:lstStyle/>
                    <a:p>
                      <a:pPr algn="ctr"/>
                      <a:r>
                        <a:rPr lang="en-IN" dirty="0"/>
                        <a:t>Feb 2024</a:t>
                      </a:r>
                    </a:p>
                  </a:txBody>
                  <a:tcPr/>
                </a:tc>
                <a:tc>
                  <a:txBody>
                    <a:bodyPr/>
                    <a:lstStyle/>
                    <a:p>
                      <a:pPr algn="ctr"/>
                      <a:r>
                        <a:rPr lang="en-US" sz="1800" dirty="0">
                          <a:effectLst/>
                          <a:latin typeface="Cambria"/>
                        </a:rPr>
                        <a:t>Development of front-end website </a:t>
                      </a:r>
                      <a:endParaRPr lang="en-IN" dirty="0"/>
                    </a:p>
                  </a:txBody>
                  <a:tcPr/>
                </a:tc>
                <a:extLst>
                  <a:ext uri="{0D108BD9-81ED-4DB2-BD59-A6C34878D82A}">
                    <a16:rowId xmlns:a16="http://schemas.microsoft.com/office/drawing/2014/main" val="2006279199"/>
                  </a:ext>
                </a:extLst>
              </a:tr>
              <a:tr h="610596">
                <a:tc>
                  <a:txBody>
                    <a:bodyPr/>
                    <a:lstStyle/>
                    <a:p>
                      <a:pPr algn="ctr"/>
                      <a:r>
                        <a:rPr lang="en-IN" dirty="0"/>
                        <a:t>6</a:t>
                      </a:r>
                    </a:p>
                  </a:txBody>
                  <a:tcPr/>
                </a:tc>
                <a:tc>
                  <a:txBody>
                    <a:bodyPr/>
                    <a:lstStyle/>
                    <a:p>
                      <a:pPr algn="ctr"/>
                      <a:r>
                        <a:rPr lang="en-IN" dirty="0"/>
                        <a:t>Mar 2024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Cambria"/>
                        </a:rPr>
                        <a:t>Paper Draft </a:t>
                      </a:r>
                    </a:p>
                    <a:p>
                      <a:pPr algn="ctr"/>
                      <a:endParaRPr lang="en-IN" dirty="0"/>
                    </a:p>
                  </a:txBody>
                  <a:tcPr/>
                </a:tc>
                <a:extLst>
                  <a:ext uri="{0D108BD9-81ED-4DB2-BD59-A6C34878D82A}">
                    <a16:rowId xmlns:a16="http://schemas.microsoft.com/office/drawing/2014/main" val="918373530"/>
                  </a:ext>
                </a:extLst>
              </a:tr>
              <a:tr h="610596">
                <a:tc>
                  <a:txBody>
                    <a:bodyPr/>
                    <a:lstStyle/>
                    <a:p>
                      <a:pPr algn="ctr"/>
                      <a:r>
                        <a:rPr lang="en-IN" dirty="0"/>
                        <a:t>7</a:t>
                      </a:r>
                    </a:p>
                  </a:txBody>
                  <a:tcPr/>
                </a:tc>
                <a:tc>
                  <a:txBody>
                    <a:bodyPr/>
                    <a:lstStyle/>
                    <a:p>
                      <a:pPr algn="ctr"/>
                      <a:r>
                        <a:rPr lang="en-IN" dirty="0"/>
                        <a:t>May 2024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Cambria"/>
                        </a:rPr>
                        <a:t>Draft of Report </a:t>
                      </a:r>
                    </a:p>
                    <a:p>
                      <a:pPr algn="ctr"/>
                      <a:endParaRPr lang="en-IN" dirty="0"/>
                    </a:p>
                  </a:txBody>
                  <a:tcPr/>
                </a:tc>
                <a:extLst>
                  <a:ext uri="{0D108BD9-81ED-4DB2-BD59-A6C34878D82A}">
                    <a16:rowId xmlns:a16="http://schemas.microsoft.com/office/drawing/2014/main" val="4196947051"/>
                  </a:ext>
                </a:extLst>
              </a:tr>
              <a:tr h="610596">
                <a:tc>
                  <a:txBody>
                    <a:bodyPr/>
                    <a:lstStyle/>
                    <a:p>
                      <a:pPr algn="ctr"/>
                      <a:r>
                        <a:rPr lang="en-IN" dirty="0"/>
                        <a:t>8</a:t>
                      </a:r>
                    </a:p>
                  </a:txBody>
                  <a:tcPr/>
                </a:tc>
                <a:tc>
                  <a:txBody>
                    <a:bodyPr/>
                    <a:lstStyle/>
                    <a:p>
                      <a:pPr algn="ctr"/>
                      <a:r>
                        <a:rPr lang="en-IN" dirty="0"/>
                        <a:t>Jun/Jul 2024</a:t>
                      </a:r>
                    </a:p>
                  </a:txBody>
                  <a:tcPr/>
                </a:tc>
                <a:tc>
                  <a:txBody>
                    <a:bodyPr/>
                    <a:lstStyle/>
                    <a:p>
                      <a:pPr algn="ctr"/>
                      <a:r>
                        <a:rPr lang="en-US" sz="1800" dirty="0">
                          <a:effectLst/>
                          <a:latin typeface="Cambria"/>
                        </a:rPr>
                        <a:t> Project Completion &amp; Documentation of final report </a:t>
                      </a:r>
                      <a:endParaRPr lang="en-IN" dirty="0"/>
                    </a:p>
                  </a:txBody>
                  <a:tcPr/>
                </a:tc>
                <a:extLst>
                  <a:ext uri="{0D108BD9-81ED-4DB2-BD59-A6C34878D82A}">
                    <a16:rowId xmlns:a16="http://schemas.microsoft.com/office/drawing/2014/main" val="4071093488"/>
                  </a:ext>
                </a:extLst>
              </a:tr>
            </a:tbl>
          </a:graphicData>
        </a:graphic>
      </p:graphicFrame>
      <p:sp>
        <p:nvSpPr>
          <p:cNvPr id="5" name="TextBox 4">
            <a:extLst>
              <a:ext uri="{FF2B5EF4-FFF2-40B4-BE49-F238E27FC236}">
                <a16:creationId xmlns:a16="http://schemas.microsoft.com/office/drawing/2014/main" id="{95F4308F-A133-ADA2-411B-86DF651F1EDF}"/>
              </a:ext>
            </a:extLst>
          </p:cNvPr>
          <p:cNvSpPr txBox="1"/>
          <p:nvPr/>
        </p:nvSpPr>
        <p:spPr>
          <a:xfrm>
            <a:off x="10467975" y="340216"/>
            <a:ext cx="752475" cy="523220"/>
          </a:xfrm>
          <a:prstGeom prst="rect">
            <a:avLst/>
          </a:prstGeom>
          <a:noFill/>
        </p:spPr>
        <p:txBody>
          <a:bodyPr wrap="square">
            <a:spAutoFit/>
          </a:bodyPr>
          <a:lstStyle/>
          <a:p>
            <a:r>
              <a:rPr lang="en-US" sz="2800" b="1" dirty="0">
                <a:solidFill>
                  <a:schemeClr val="bg1"/>
                </a:solidFill>
              </a:rPr>
              <a:t>06</a:t>
            </a:r>
            <a:endParaRPr lang="en-IN" sz="2800" b="1" dirty="0">
              <a:solidFill>
                <a:schemeClr val="bg1"/>
              </a:solidFill>
            </a:endParaRPr>
          </a:p>
        </p:txBody>
      </p:sp>
    </p:spTree>
    <p:extLst>
      <p:ext uri="{BB962C8B-B14F-4D97-AF65-F5344CB8AC3E}">
        <p14:creationId xmlns:p14="http://schemas.microsoft.com/office/powerpoint/2010/main" val="3359521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2595-4EBE-F951-9B6B-90F7A64A6B7D}"/>
              </a:ext>
            </a:extLst>
          </p:cNvPr>
          <p:cNvSpPr>
            <a:spLocks noGrp="1"/>
          </p:cNvSpPr>
          <p:nvPr>
            <p:ph type="title"/>
          </p:nvPr>
        </p:nvSpPr>
        <p:spPr>
          <a:xfrm>
            <a:off x="646111" y="0"/>
            <a:ext cx="9404723" cy="1400530"/>
          </a:xfrm>
        </p:spPr>
        <p:txBody>
          <a:bodyPr/>
          <a:lstStyle/>
          <a:p>
            <a:pPr algn="ctr"/>
            <a:r>
              <a:rPr lang="en-IN" sz="4800" b="1" dirty="0">
                <a:solidFill>
                  <a:schemeClr val="bg1"/>
                </a:solidFill>
                <a:latin typeface="Calibri" panose="020F0502020204030204" pitchFamily="34" charset="0"/>
                <a:ea typeface="Calibri" panose="020F0502020204030204" pitchFamily="34" charset="0"/>
                <a:cs typeface="Calibri" panose="020F0502020204030204" pitchFamily="34" charset="0"/>
              </a:rPr>
              <a:t>Literature Survey</a:t>
            </a:r>
          </a:p>
        </p:txBody>
      </p:sp>
      <p:graphicFrame>
        <p:nvGraphicFramePr>
          <p:cNvPr id="5" name="Content Placeholder 5">
            <a:extLst>
              <a:ext uri="{FF2B5EF4-FFF2-40B4-BE49-F238E27FC236}">
                <a16:creationId xmlns:a16="http://schemas.microsoft.com/office/drawing/2014/main" id="{8F500010-A63E-AE2B-5970-8BAE9970EE9E}"/>
              </a:ext>
            </a:extLst>
          </p:cNvPr>
          <p:cNvGraphicFramePr>
            <a:graphicFrameLocks noGrp="1"/>
          </p:cNvGraphicFramePr>
          <p:nvPr>
            <p:ph sz="half" idx="1"/>
            <p:extLst>
              <p:ext uri="{D42A27DB-BD31-4B8C-83A1-F6EECF244321}">
                <p14:modId xmlns:p14="http://schemas.microsoft.com/office/powerpoint/2010/main" val="1820114064"/>
              </p:ext>
            </p:extLst>
          </p:nvPr>
        </p:nvGraphicFramePr>
        <p:xfrm>
          <a:off x="277905" y="968189"/>
          <a:ext cx="11349318" cy="5420028"/>
        </p:xfrm>
        <a:graphic>
          <a:graphicData uri="http://schemas.openxmlformats.org/drawingml/2006/table">
            <a:tbl>
              <a:tblPr firstRow="1" bandRow="1">
                <a:tableStyleId>{073A0DAA-6AF3-43AB-8588-CEC1D06C72B9}</a:tableStyleId>
              </a:tblPr>
              <a:tblGrid>
                <a:gridCol w="2254952">
                  <a:extLst>
                    <a:ext uri="{9D8B030D-6E8A-4147-A177-3AD203B41FA5}">
                      <a16:colId xmlns:a16="http://schemas.microsoft.com/office/drawing/2014/main" val="3567251748"/>
                    </a:ext>
                  </a:extLst>
                </a:gridCol>
                <a:gridCol w="721332">
                  <a:extLst>
                    <a:ext uri="{9D8B030D-6E8A-4147-A177-3AD203B41FA5}">
                      <a16:colId xmlns:a16="http://schemas.microsoft.com/office/drawing/2014/main" val="2622460848"/>
                    </a:ext>
                  </a:extLst>
                </a:gridCol>
                <a:gridCol w="1109156">
                  <a:extLst>
                    <a:ext uri="{9D8B030D-6E8A-4147-A177-3AD203B41FA5}">
                      <a16:colId xmlns:a16="http://schemas.microsoft.com/office/drawing/2014/main" val="2505689752"/>
                    </a:ext>
                  </a:extLst>
                </a:gridCol>
                <a:gridCol w="1499573">
                  <a:extLst>
                    <a:ext uri="{9D8B030D-6E8A-4147-A177-3AD203B41FA5}">
                      <a16:colId xmlns:a16="http://schemas.microsoft.com/office/drawing/2014/main" val="3538552784"/>
                    </a:ext>
                  </a:extLst>
                </a:gridCol>
                <a:gridCol w="1825375">
                  <a:extLst>
                    <a:ext uri="{9D8B030D-6E8A-4147-A177-3AD203B41FA5}">
                      <a16:colId xmlns:a16="http://schemas.microsoft.com/office/drawing/2014/main" val="200118982"/>
                    </a:ext>
                  </a:extLst>
                </a:gridCol>
                <a:gridCol w="2122306">
                  <a:extLst>
                    <a:ext uri="{9D8B030D-6E8A-4147-A177-3AD203B41FA5}">
                      <a16:colId xmlns:a16="http://schemas.microsoft.com/office/drawing/2014/main" val="2677185470"/>
                    </a:ext>
                  </a:extLst>
                </a:gridCol>
                <a:gridCol w="1816624">
                  <a:extLst>
                    <a:ext uri="{9D8B030D-6E8A-4147-A177-3AD203B41FA5}">
                      <a16:colId xmlns:a16="http://schemas.microsoft.com/office/drawing/2014/main" val="3523702951"/>
                    </a:ext>
                  </a:extLst>
                </a:gridCol>
              </a:tblGrid>
              <a:tr h="519913">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Title of the paper</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Year</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Authors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Publication</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Comments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Advantages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Drawbacks</a:t>
                      </a:r>
                    </a:p>
                  </a:txBody>
                  <a:tcPr/>
                </a:tc>
                <a:extLst>
                  <a:ext uri="{0D108BD9-81ED-4DB2-BD59-A6C34878D82A}">
                    <a16:rowId xmlns:a16="http://schemas.microsoft.com/office/drawing/2014/main" val="2435066653"/>
                  </a:ext>
                </a:extLst>
              </a:tr>
              <a:tr h="18073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A Novel web scraping approach using the additional information obtained from web pages</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2020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effectLst/>
                          <a:latin typeface="Calibri" panose="020F0502020204030204" pitchFamily="34" charset="0"/>
                          <a:ea typeface="Calibri" panose="020F0502020204030204" pitchFamily="34" charset="0"/>
                          <a:cs typeface="Calibri" panose="020F0502020204030204" pitchFamily="34" charset="0"/>
                        </a:rPr>
                        <a:t>Erdinc</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Uzun</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algn="ct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IEEE Access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How to understand a complicated website. </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Studies related to different web scraping techniques.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Technique used: </a:t>
                      </a:r>
                      <a:r>
                        <a:rPr lang="en-US" sz="1400" dirty="0" err="1">
                          <a:latin typeface="Calibri" panose="020F0502020204030204" pitchFamily="34" charset="0"/>
                          <a:ea typeface="Calibri" panose="020F0502020204030204" pitchFamily="34" charset="0"/>
                          <a:cs typeface="Calibri" panose="020F0502020204030204" pitchFamily="34" charset="0"/>
                        </a:rPr>
                        <a:t>UzunExt</a:t>
                      </a:r>
                      <a:r>
                        <a:rPr lang="en-US" sz="1400" dirty="0">
                          <a:latin typeface="Calibri" panose="020F0502020204030204" pitchFamily="34" charset="0"/>
                          <a:ea typeface="Calibri" panose="020F0502020204030204" pitchFamily="34" charset="0"/>
                          <a:cs typeface="Calibri" panose="020F0502020204030204" pitchFamily="34" charset="0"/>
                        </a:rPr>
                        <a:t>.</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Improving time efficiency of data extraction.</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Exceptional speed will increases.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Minimal code overhead.</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Handling of Complex HTML Structures.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 Vulnerability to HTML Changes.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 Versatility Across Websites.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89135837"/>
                  </a:ext>
                </a:extLst>
              </a:tr>
              <a:tr h="2675075">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COVID-Scraper: An Open-Source Toolset for Automatically Scraping and Processing Global Multi-Scale Spatiotemporal COVID-19 Records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2021</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HAI LAN  , DEXUAN SHA ANUSHA SRIRENGANATH MALARVIZHI, YI LIU</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IEEE Access</a:t>
                      </a: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This paper mainly focuses on how to scrap data from different sources dealing with structured and unstructured data</a:t>
                      </a: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Developed a tools for scraping which is very much flexible and scalable.</a:t>
                      </a: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The data quality control and validation is not fully automated because accuracy is not guaranteed.</a:t>
                      </a:r>
                    </a:p>
                  </a:txBody>
                  <a:tcPr/>
                </a:tc>
                <a:extLst>
                  <a:ext uri="{0D108BD9-81ED-4DB2-BD59-A6C34878D82A}">
                    <a16:rowId xmlns:a16="http://schemas.microsoft.com/office/drawing/2014/main" val="1178881279"/>
                  </a:ext>
                </a:extLst>
              </a:tr>
            </a:tbl>
          </a:graphicData>
        </a:graphic>
      </p:graphicFrame>
      <p:sp>
        <p:nvSpPr>
          <p:cNvPr id="4" name="TextBox 3">
            <a:extLst>
              <a:ext uri="{FF2B5EF4-FFF2-40B4-BE49-F238E27FC236}">
                <a16:creationId xmlns:a16="http://schemas.microsoft.com/office/drawing/2014/main" id="{871C065B-EA02-6AFC-C73F-A7D80005EB9C}"/>
              </a:ext>
            </a:extLst>
          </p:cNvPr>
          <p:cNvSpPr txBox="1"/>
          <p:nvPr/>
        </p:nvSpPr>
        <p:spPr>
          <a:xfrm>
            <a:off x="10460620" y="469783"/>
            <a:ext cx="756816" cy="523220"/>
          </a:xfrm>
          <a:prstGeom prst="rect">
            <a:avLst/>
          </a:prstGeom>
          <a:noFill/>
        </p:spPr>
        <p:txBody>
          <a:bodyPr wrap="square">
            <a:spAutoFit/>
          </a:bodyPr>
          <a:lstStyle/>
          <a:p>
            <a:r>
              <a:rPr lang="en-US" sz="2800" b="1" dirty="0">
                <a:solidFill>
                  <a:schemeClr val="bg1"/>
                </a:solidFill>
              </a:rPr>
              <a:t>07</a:t>
            </a:r>
            <a:endParaRPr lang="en-IN" sz="2800" b="1" dirty="0">
              <a:solidFill>
                <a:schemeClr val="bg1"/>
              </a:solidFill>
            </a:endParaRPr>
          </a:p>
        </p:txBody>
      </p:sp>
    </p:spTree>
    <p:extLst>
      <p:ext uri="{BB962C8B-B14F-4D97-AF65-F5344CB8AC3E}">
        <p14:creationId xmlns:p14="http://schemas.microsoft.com/office/powerpoint/2010/main" val="354260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86EC03-3A67-5413-FF6C-935CB8F64534}"/>
              </a:ext>
            </a:extLst>
          </p:cNvPr>
          <p:cNvSpPr txBox="1"/>
          <p:nvPr/>
        </p:nvSpPr>
        <p:spPr>
          <a:xfrm>
            <a:off x="385482" y="169438"/>
            <a:ext cx="6096000" cy="646331"/>
          </a:xfrm>
          <a:prstGeom prst="rect">
            <a:avLst/>
          </a:prstGeom>
          <a:noFill/>
        </p:spPr>
        <p:txBody>
          <a:bodyPr wrap="square">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Cont..</a:t>
            </a:r>
            <a:endParaRPr lang="en-IN"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Content Placeholder 4">
            <a:extLst>
              <a:ext uri="{FF2B5EF4-FFF2-40B4-BE49-F238E27FC236}">
                <a16:creationId xmlns:a16="http://schemas.microsoft.com/office/drawing/2014/main" id="{83C317FB-D183-DA2A-71EE-CCD1897E2B44}"/>
              </a:ext>
            </a:extLst>
          </p:cNvPr>
          <p:cNvGraphicFramePr>
            <a:graphicFrameLocks/>
          </p:cNvGraphicFramePr>
          <p:nvPr>
            <p:extLst>
              <p:ext uri="{D42A27DB-BD31-4B8C-83A1-F6EECF244321}">
                <p14:modId xmlns:p14="http://schemas.microsoft.com/office/powerpoint/2010/main" val="412101064"/>
              </p:ext>
            </p:extLst>
          </p:nvPr>
        </p:nvGraphicFramePr>
        <p:xfrm>
          <a:off x="484095" y="815769"/>
          <a:ext cx="11053482" cy="5629855"/>
        </p:xfrm>
        <a:graphic>
          <a:graphicData uri="http://schemas.openxmlformats.org/drawingml/2006/table">
            <a:tbl>
              <a:tblPr firstRow="1" bandRow="1">
                <a:tableStyleId>{073A0DAA-6AF3-43AB-8588-CEC1D06C72B9}</a:tableStyleId>
              </a:tblPr>
              <a:tblGrid>
                <a:gridCol w="1991696">
                  <a:extLst>
                    <a:ext uri="{9D8B030D-6E8A-4147-A177-3AD203B41FA5}">
                      <a16:colId xmlns:a16="http://schemas.microsoft.com/office/drawing/2014/main" val="2852869063"/>
                    </a:ext>
                  </a:extLst>
                </a:gridCol>
                <a:gridCol w="737710">
                  <a:extLst>
                    <a:ext uri="{9D8B030D-6E8A-4147-A177-3AD203B41FA5}">
                      <a16:colId xmlns:a16="http://schemas.microsoft.com/office/drawing/2014/main" val="2341171474"/>
                    </a:ext>
                  </a:extLst>
                </a:gridCol>
                <a:gridCol w="1470476">
                  <a:extLst>
                    <a:ext uri="{9D8B030D-6E8A-4147-A177-3AD203B41FA5}">
                      <a16:colId xmlns:a16="http://schemas.microsoft.com/office/drawing/2014/main" val="1115954301"/>
                    </a:ext>
                  </a:extLst>
                </a:gridCol>
                <a:gridCol w="1445630">
                  <a:extLst>
                    <a:ext uri="{9D8B030D-6E8A-4147-A177-3AD203B41FA5}">
                      <a16:colId xmlns:a16="http://schemas.microsoft.com/office/drawing/2014/main" val="3570875284"/>
                    </a:ext>
                  </a:extLst>
                </a:gridCol>
                <a:gridCol w="1760758">
                  <a:extLst>
                    <a:ext uri="{9D8B030D-6E8A-4147-A177-3AD203B41FA5}">
                      <a16:colId xmlns:a16="http://schemas.microsoft.com/office/drawing/2014/main" val="2228610916"/>
                    </a:ext>
                  </a:extLst>
                </a:gridCol>
                <a:gridCol w="1708466">
                  <a:extLst>
                    <a:ext uri="{9D8B030D-6E8A-4147-A177-3AD203B41FA5}">
                      <a16:colId xmlns:a16="http://schemas.microsoft.com/office/drawing/2014/main" val="3223122039"/>
                    </a:ext>
                  </a:extLst>
                </a:gridCol>
                <a:gridCol w="1938746">
                  <a:extLst>
                    <a:ext uri="{9D8B030D-6E8A-4147-A177-3AD203B41FA5}">
                      <a16:colId xmlns:a16="http://schemas.microsoft.com/office/drawing/2014/main" val="418865488"/>
                    </a:ext>
                  </a:extLst>
                </a:gridCol>
              </a:tblGrid>
              <a:tr h="855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Calibri" panose="020F0502020204030204" pitchFamily="34" charset="0"/>
                          <a:ea typeface="Calibri" panose="020F0502020204030204" pitchFamily="34" charset="0"/>
                          <a:cs typeface="Calibri" panose="020F0502020204030204" pitchFamily="34" charset="0"/>
                        </a:rPr>
                        <a:t>Title of the paper</a:t>
                      </a:r>
                    </a:p>
                    <a:p>
                      <a:endParaRPr lang="en-IN"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Year</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Authors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Publication</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Comments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Advantages</a:t>
                      </a:r>
                    </a:p>
                  </a:txBody>
                  <a:tcPr/>
                </a:tc>
                <a:tc>
                  <a: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Drawbacks</a:t>
                      </a:r>
                    </a:p>
                  </a:txBody>
                  <a:tcPr/>
                </a:tc>
                <a:extLst>
                  <a:ext uri="{0D108BD9-81ED-4DB2-BD59-A6C34878D82A}">
                    <a16:rowId xmlns:a16="http://schemas.microsoft.com/office/drawing/2014/main" val="3412392146"/>
                  </a:ext>
                </a:extLst>
              </a:tr>
              <a:tr h="2482238">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A Survey on Knowledge Graphs: Representation, Acquisition, and Applications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IN" sz="1400" dirty="0">
                          <a:latin typeface="Calibri" panose="020F0502020204030204" pitchFamily="34" charset="0"/>
                          <a:ea typeface="Calibri" panose="020F0502020204030204" pitchFamily="34" charset="0"/>
                          <a:cs typeface="Calibri" panose="020F0502020204030204" pitchFamily="34" charset="0"/>
                        </a:rPr>
                        <a:t>2021</a:t>
                      </a:r>
                    </a:p>
                  </a:txBody>
                  <a:tcPr/>
                </a:tc>
                <a:tc>
                  <a:txBody>
                    <a:bodyPr/>
                    <a:lstStyle/>
                    <a:p>
                      <a:pPr algn="ctr"/>
                      <a:r>
                        <a:rPr lang="en-IN" sz="1400" dirty="0" err="1">
                          <a:latin typeface="Calibri" panose="020F0502020204030204" pitchFamily="34" charset="0"/>
                          <a:ea typeface="Calibri" panose="020F0502020204030204" pitchFamily="34" charset="0"/>
                          <a:cs typeface="Calibri" panose="020F0502020204030204" pitchFamily="34" charset="0"/>
                        </a:rPr>
                        <a:t>Shaoxiong</a:t>
                      </a:r>
                      <a:r>
                        <a:rPr lang="en-IN" sz="1400" dirty="0">
                          <a:latin typeface="Calibri" panose="020F0502020204030204" pitchFamily="34" charset="0"/>
                          <a:ea typeface="Calibri" panose="020F0502020204030204" pitchFamily="34" charset="0"/>
                          <a:cs typeface="Calibri" panose="020F0502020204030204" pitchFamily="34" charset="0"/>
                        </a:rPr>
                        <a:t> Ji , </a:t>
                      </a:r>
                      <a:r>
                        <a:rPr lang="en-IN" sz="1400" dirty="0" err="1">
                          <a:latin typeface="Calibri" panose="020F0502020204030204" pitchFamily="34" charset="0"/>
                          <a:ea typeface="Calibri" panose="020F0502020204030204" pitchFamily="34" charset="0"/>
                          <a:cs typeface="Calibri" panose="020F0502020204030204" pitchFamily="34" charset="0"/>
                        </a:rPr>
                        <a:t>Shirui</a:t>
                      </a:r>
                      <a:r>
                        <a:rPr lang="en-IN" sz="1400" dirty="0">
                          <a:latin typeface="Calibri" panose="020F0502020204030204" pitchFamily="34" charset="0"/>
                          <a:ea typeface="Calibri" panose="020F0502020204030204" pitchFamily="34" charset="0"/>
                          <a:cs typeface="Calibri" panose="020F0502020204030204" pitchFamily="34" charset="0"/>
                        </a:rPr>
                        <a:t> Pan,</a:t>
                      </a:r>
                      <a:r>
                        <a:rPr lang="fi-FI" sz="1400" dirty="0">
                          <a:latin typeface="Calibri" panose="020F0502020204030204" pitchFamily="34" charset="0"/>
                          <a:ea typeface="Calibri" panose="020F0502020204030204" pitchFamily="34" charset="0"/>
                          <a:cs typeface="Calibri" panose="020F0502020204030204" pitchFamily="34" charset="0"/>
                        </a:rPr>
                        <a:t> Pekka Marttinen , and Philip S. Yu</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IEEE TRANSACTIONS ON NEURAL NETWORKS AND LEARNING SYSTEMS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The paper's strength lies in its thorough coverage of recent advancements and emerging trends in knowledge graph research.</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Comprehensive Review of Knowledge Graph Research</a:t>
                      </a:r>
                    </a:p>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Structured Categorization and Taxonomies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Complexity and Accessibility of Advanced Topics.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Potential Lack of Specific Focus.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23294015"/>
                  </a:ext>
                </a:extLst>
              </a:tr>
              <a:tr h="229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Research on medical question answering system based on knowledge graph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2021</a:t>
                      </a:r>
                    </a:p>
                  </a:txBody>
                  <a:tcPr/>
                </a:tc>
                <a:tc>
                  <a:txBody>
                    <a:bodyPr/>
                    <a:lstStyle/>
                    <a:p>
                      <a:pPr algn="l" rtl="0" fontAlgn="auto"/>
                      <a:r>
                        <a:rPr lang="en-US" sz="1400" dirty="0" err="1">
                          <a:effectLst/>
                          <a:latin typeface="Calibri" panose="020F0502020204030204" pitchFamily="34" charset="0"/>
                          <a:ea typeface="Calibri" panose="020F0502020204030204" pitchFamily="34" charset="0"/>
                          <a:cs typeface="Calibri" panose="020F0502020204030204" pitchFamily="34" charset="0"/>
                        </a:rPr>
                        <a:t>Zhhixue</a:t>
                      </a:r>
                      <a:r>
                        <a:rPr lang="en-US" sz="1400" dirty="0">
                          <a:effectLst/>
                          <a:latin typeface="Calibri" panose="020F0502020204030204" pitchFamily="34" charset="0"/>
                          <a:ea typeface="Calibri" panose="020F0502020204030204" pitchFamily="34" charset="0"/>
                          <a:cs typeface="Calibri" panose="020F0502020204030204" pitchFamily="34" charset="0"/>
                        </a:rPr>
                        <a:t> Jiang, </a:t>
                      </a:r>
                      <a:r>
                        <a:rPr lang="en-US" sz="1400" dirty="0" err="1">
                          <a:effectLst/>
                          <a:latin typeface="Calibri" panose="020F0502020204030204" pitchFamily="34" charset="0"/>
                          <a:ea typeface="Calibri" panose="020F0502020204030204" pitchFamily="34" charset="0"/>
                          <a:cs typeface="Calibri" panose="020F0502020204030204" pitchFamily="34" charset="0"/>
                        </a:rPr>
                        <a:t>Chengying</a:t>
                      </a:r>
                      <a:r>
                        <a:rPr lang="en-US" sz="1400" dirty="0">
                          <a:effectLst/>
                          <a:latin typeface="Calibri" panose="020F0502020204030204" pitchFamily="34" charset="0"/>
                          <a:ea typeface="Calibri" panose="020F0502020204030204" pitchFamily="34" charset="0"/>
                          <a:cs typeface="Calibri" panose="020F0502020204030204" pitchFamily="34" charset="0"/>
                        </a:rPr>
                        <a:t> Chi, And </a:t>
                      </a:r>
                    </a:p>
                    <a:p>
                      <a:pPr lvl="0" algn="l">
                        <a:buNone/>
                      </a:pPr>
                      <a:r>
                        <a:rPr lang="en-US" sz="1400" dirty="0" err="1">
                          <a:effectLst/>
                          <a:latin typeface="Calibri" panose="020F0502020204030204" pitchFamily="34" charset="0"/>
                          <a:ea typeface="Calibri" panose="020F0502020204030204" pitchFamily="34" charset="0"/>
                          <a:cs typeface="Calibri" panose="020F0502020204030204" pitchFamily="34" charset="0"/>
                        </a:rPr>
                        <a:t>Yunyun</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Ahan</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Calibri" panose="020F0502020204030204" pitchFamily="34" charset="0"/>
                        </a:rPr>
                        <a:t>IEEE Access</a:t>
                      </a:r>
                    </a:p>
                  </a:txBody>
                  <a:tcPr/>
                </a:tc>
                <a:tc>
                  <a:txBody>
                    <a:bodyPr/>
                    <a:lstStyle/>
                    <a:p>
                      <a:pPr marL="285750" indent="-285750" algn="l" rtl="0" fontAlgn="auto">
                        <a:buFont typeface="Arial"/>
                        <a:buChar char="•"/>
                      </a:pPr>
                      <a:r>
                        <a:rPr lang="en-US" sz="1400" dirty="0">
                          <a:effectLst/>
                          <a:latin typeface="Calibri" panose="020F0502020204030204" pitchFamily="34" charset="0"/>
                          <a:ea typeface="Calibri" panose="020F0502020204030204" pitchFamily="34" charset="0"/>
                          <a:cs typeface="Calibri" panose="020F0502020204030204" pitchFamily="34" charset="0"/>
                        </a:rPr>
                        <a:t>An detailed explanation &amp; experiment based on knowledge graph &amp; also query Q&amp;A system. </a:t>
                      </a: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A Detailed Research on Knowledge graph and question answering system  was given.</a:t>
                      </a:r>
                    </a:p>
                    <a:p>
                      <a:pPr marL="0" indent="0">
                        <a:buFont typeface="Arial" panose="020B0604020202020204" pitchFamily="34" charset="0"/>
                        <a:buNone/>
                      </a:pP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The attribute from the data are very less only drug , symptom and disease names are considered so accuracy low.</a:t>
                      </a:r>
                    </a:p>
                  </a:txBody>
                  <a:tcPr/>
                </a:tc>
                <a:extLst>
                  <a:ext uri="{0D108BD9-81ED-4DB2-BD59-A6C34878D82A}">
                    <a16:rowId xmlns:a16="http://schemas.microsoft.com/office/drawing/2014/main" val="2066568578"/>
                  </a:ext>
                </a:extLst>
              </a:tr>
            </a:tbl>
          </a:graphicData>
        </a:graphic>
      </p:graphicFrame>
      <p:sp>
        <p:nvSpPr>
          <p:cNvPr id="5" name="TextBox 4">
            <a:extLst>
              <a:ext uri="{FF2B5EF4-FFF2-40B4-BE49-F238E27FC236}">
                <a16:creationId xmlns:a16="http://schemas.microsoft.com/office/drawing/2014/main" id="{4609C459-51FA-09A3-920F-B80918C1C986}"/>
              </a:ext>
            </a:extLst>
          </p:cNvPr>
          <p:cNvSpPr txBox="1"/>
          <p:nvPr/>
        </p:nvSpPr>
        <p:spPr>
          <a:xfrm>
            <a:off x="10458450" y="292549"/>
            <a:ext cx="742950" cy="523220"/>
          </a:xfrm>
          <a:prstGeom prst="rect">
            <a:avLst/>
          </a:prstGeom>
          <a:noFill/>
        </p:spPr>
        <p:txBody>
          <a:bodyPr wrap="square">
            <a:spAutoFit/>
          </a:bodyPr>
          <a:lstStyle/>
          <a:p>
            <a:r>
              <a:rPr lang="en-US" sz="2800" b="1" dirty="0">
                <a:solidFill>
                  <a:schemeClr val="bg1"/>
                </a:solidFill>
              </a:rPr>
              <a:t>08</a:t>
            </a:r>
            <a:endParaRPr lang="en-IN" sz="2800" b="1" dirty="0">
              <a:solidFill>
                <a:schemeClr val="bg1"/>
              </a:solidFill>
            </a:endParaRPr>
          </a:p>
        </p:txBody>
      </p:sp>
    </p:spTree>
    <p:extLst>
      <p:ext uri="{BB962C8B-B14F-4D97-AF65-F5344CB8AC3E}">
        <p14:creationId xmlns:p14="http://schemas.microsoft.com/office/powerpoint/2010/main" val="54647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792A52-7D71-6AD4-6C71-861ADCCD1AC9}"/>
              </a:ext>
            </a:extLst>
          </p:cNvPr>
          <p:cNvSpPr txBox="1"/>
          <p:nvPr/>
        </p:nvSpPr>
        <p:spPr>
          <a:xfrm>
            <a:off x="98613" y="-109917"/>
            <a:ext cx="6096000" cy="646331"/>
          </a:xfrm>
          <a:prstGeom prst="rect">
            <a:avLst/>
          </a:prstGeom>
          <a:noFill/>
        </p:spPr>
        <p:txBody>
          <a:bodyPr wrap="square">
            <a:spAutoFit/>
          </a:bodyP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Cont..</a:t>
            </a:r>
            <a:endParaRPr lang="en-IN"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C4EABB76-22D9-C6A0-FA37-5C0FC6E3C1E3}"/>
              </a:ext>
            </a:extLst>
          </p:cNvPr>
          <p:cNvGraphicFramePr>
            <a:graphicFrameLocks noGrp="1"/>
          </p:cNvGraphicFramePr>
          <p:nvPr>
            <p:extLst>
              <p:ext uri="{D42A27DB-BD31-4B8C-83A1-F6EECF244321}">
                <p14:modId xmlns:p14="http://schemas.microsoft.com/office/powerpoint/2010/main" val="2752053547"/>
              </p:ext>
            </p:extLst>
          </p:nvPr>
        </p:nvGraphicFramePr>
        <p:xfrm>
          <a:off x="116543" y="536414"/>
          <a:ext cx="11976845" cy="6078238"/>
        </p:xfrm>
        <a:graphic>
          <a:graphicData uri="http://schemas.openxmlformats.org/drawingml/2006/table">
            <a:tbl>
              <a:tblPr firstRow="1" bandRow="1">
                <a:tableStyleId>{073A0DAA-6AF3-43AB-8588-CEC1D06C72B9}</a:tableStyleId>
              </a:tblPr>
              <a:tblGrid>
                <a:gridCol w="1935426">
                  <a:extLst>
                    <a:ext uri="{9D8B030D-6E8A-4147-A177-3AD203B41FA5}">
                      <a16:colId xmlns:a16="http://schemas.microsoft.com/office/drawing/2014/main" val="3230281717"/>
                    </a:ext>
                  </a:extLst>
                </a:gridCol>
                <a:gridCol w="664690">
                  <a:extLst>
                    <a:ext uri="{9D8B030D-6E8A-4147-A177-3AD203B41FA5}">
                      <a16:colId xmlns:a16="http://schemas.microsoft.com/office/drawing/2014/main" val="1281280619"/>
                    </a:ext>
                  </a:extLst>
                </a:gridCol>
                <a:gridCol w="1415004">
                  <a:extLst>
                    <a:ext uri="{9D8B030D-6E8A-4147-A177-3AD203B41FA5}">
                      <a16:colId xmlns:a16="http://schemas.microsoft.com/office/drawing/2014/main" val="717022364"/>
                    </a:ext>
                  </a:extLst>
                </a:gridCol>
                <a:gridCol w="1626772">
                  <a:extLst>
                    <a:ext uri="{9D8B030D-6E8A-4147-A177-3AD203B41FA5}">
                      <a16:colId xmlns:a16="http://schemas.microsoft.com/office/drawing/2014/main" val="4216064601"/>
                    </a:ext>
                  </a:extLst>
                </a:gridCol>
                <a:gridCol w="2797730">
                  <a:extLst>
                    <a:ext uri="{9D8B030D-6E8A-4147-A177-3AD203B41FA5}">
                      <a16:colId xmlns:a16="http://schemas.microsoft.com/office/drawing/2014/main" val="2644064183"/>
                    </a:ext>
                  </a:extLst>
                </a:gridCol>
                <a:gridCol w="1626772">
                  <a:extLst>
                    <a:ext uri="{9D8B030D-6E8A-4147-A177-3AD203B41FA5}">
                      <a16:colId xmlns:a16="http://schemas.microsoft.com/office/drawing/2014/main" val="3031527653"/>
                    </a:ext>
                  </a:extLst>
                </a:gridCol>
                <a:gridCol w="1910451">
                  <a:extLst>
                    <a:ext uri="{9D8B030D-6E8A-4147-A177-3AD203B41FA5}">
                      <a16:colId xmlns:a16="http://schemas.microsoft.com/office/drawing/2014/main" val="260418188"/>
                    </a:ext>
                  </a:extLst>
                </a:gridCol>
              </a:tblGrid>
              <a:tr h="5057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Calibri" panose="020F0502020204030204" pitchFamily="34" charset="0"/>
                          <a:ea typeface="Calibri" panose="020F0502020204030204" pitchFamily="34" charset="0"/>
                          <a:cs typeface="Calibri" panose="020F0502020204030204" pitchFamily="34" charset="0"/>
                        </a:rPr>
                        <a:t>Title of the paper</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Year</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Authors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Publication</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Comments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Advantages</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Drawbacks</a:t>
                      </a:r>
                    </a:p>
                  </a:txBody>
                  <a:tcPr/>
                </a:tc>
                <a:extLst>
                  <a:ext uri="{0D108BD9-81ED-4DB2-BD59-A6C34878D82A}">
                    <a16:rowId xmlns:a16="http://schemas.microsoft.com/office/drawing/2014/main" val="3897730251"/>
                  </a:ext>
                </a:extLst>
              </a:tr>
              <a:tr h="1963438">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Towards electronic health record-based medical knowledge graph construction, completion, and applications: A literature study.</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2023</a:t>
                      </a: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Lino Murali </a:t>
                      </a:r>
                      <a:r>
                        <a:rPr lang="en-IN" sz="1400" dirty="0" err="1">
                          <a:latin typeface="Calibri" panose="020F0502020204030204" pitchFamily="34" charset="0"/>
                          <a:ea typeface="Calibri" panose="020F0502020204030204" pitchFamily="34" charset="0"/>
                          <a:cs typeface="Calibri" panose="020F0502020204030204" pitchFamily="34" charset="0"/>
                        </a:rPr>
                        <a:t>a,c</a:t>
                      </a:r>
                      <a:r>
                        <a:rPr lang="en-IN" sz="1400" dirty="0">
                          <a:latin typeface="Calibri" panose="020F0502020204030204" pitchFamily="34" charset="0"/>
                          <a:ea typeface="Calibri" panose="020F0502020204030204" pitchFamily="34" charset="0"/>
                          <a:cs typeface="Calibri" panose="020F0502020204030204" pitchFamily="34" charset="0"/>
                        </a:rPr>
                        <a:t> , G. </a:t>
                      </a:r>
                      <a:r>
                        <a:rPr lang="en-IN" sz="1400" dirty="0" err="1">
                          <a:latin typeface="Calibri" panose="020F0502020204030204" pitchFamily="34" charset="0"/>
                          <a:ea typeface="Calibri" panose="020F0502020204030204" pitchFamily="34" charset="0"/>
                          <a:cs typeface="Calibri" panose="020F0502020204030204" pitchFamily="34" charset="0"/>
                        </a:rPr>
                        <a:t>Gopakumar</a:t>
                      </a:r>
                      <a:r>
                        <a:rPr lang="en-IN" sz="1400" dirty="0">
                          <a:latin typeface="Calibri" panose="020F0502020204030204" pitchFamily="34" charset="0"/>
                          <a:ea typeface="Calibri" panose="020F0502020204030204" pitchFamily="34" charset="0"/>
                          <a:cs typeface="Calibri" panose="020F0502020204030204" pitchFamily="34" charset="0"/>
                        </a:rPr>
                        <a:t> b , </a:t>
                      </a:r>
                      <a:r>
                        <a:rPr lang="en-IN" sz="1400" dirty="0" err="1">
                          <a:latin typeface="Calibri" panose="020F0502020204030204" pitchFamily="34" charset="0"/>
                          <a:ea typeface="Calibri" panose="020F0502020204030204" pitchFamily="34" charset="0"/>
                          <a:cs typeface="Calibri" panose="020F0502020204030204" pitchFamily="34" charset="0"/>
                        </a:rPr>
                        <a:t>Daleesha</a:t>
                      </a:r>
                      <a:r>
                        <a:rPr lang="en-IN" sz="1400" dirty="0">
                          <a:latin typeface="Calibri" panose="020F0502020204030204" pitchFamily="34" charset="0"/>
                          <a:ea typeface="Calibri" panose="020F0502020204030204" pitchFamily="34" charset="0"/>
                          <a:cs typeface="Calibri" panose="020F0502020204030204" pitchFamily="34" charset="0"/>
                        </a:rPr>
                        <a:t> M. Viswanathan c , Prema </a:t>
                      </a:r>
                      <a:r>
                        <a:rPr lang="en-IN" sz="1400" dirty="0" err="1">
                          <a:latin typeface="Calibri" panose="020F0502020204030204" pitchFamily="34" charset="0"/>
                          <a:ea typeface="Calibri" panose="020F0502020204030204" pitchFamily="34" charset="0"/>
                          <a:cs typeface="Calibri" panose="020F0502020204030204" pitchFamily="34" charset="0"/>
                        </a:rPr>
                        <a:t>Nedungadi</a:t>
                      </a:r>
                      <a:r>
                        <a:rPr lang="en-IN" sz="1400" dirty="0">
                          <a:latin typeface="Calibri" panose="020F0502020204030204" pitchFamily="34" charset="0"/>
                          <a:ea typeface="Calibri" panose="020F0502020204030204" pitchFamily="34" charset="0"/>
                          <a:cs typeface="Calibri" panose="020F0502020204030204" pitchFamily="34"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Calibri" panose="020F0502020204030204" pitchFamily="34" charset="0"/>
                          <a:ea typeface="Calibri" panose="020F0502020204030204" pitchFamily="34" charset="0"/>
                          <a:cs typeface="Calibri" panose="020F0502020204030204" pitchFamily="34" charset="0"/>
                        </a:rPr>
                        <a:t>Elsevier Journal of Bio medical information's</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The use of medical knowledge graphs has the potential to improve healthcare outcomes by extracting new links and hidden patterns from health data sources.</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Different approaches of creating medical knowledge graph and their applications.</a:t>
                      </a:r>
                    </a:p>
                    <a:p>
                      <a:pPr marL="285750" indent="-285750">
                        <a:buFont typeface="Arial" panose="020B0604020202020204" pitchFamily="34" charset="0"/>
                        <a:buChar char="•"/>
                      </a:pP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Some EHR being physical &amp; unstructured can be a challenging in collection of data.</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7812682"/>
                  </a:ext>
                </a:extLst>
              </a:tr>
              <a:tr h="1575211">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Complex Knowledge Base Question Answering: A Survey</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IN" sz="1400" dirty="0">
                          <a:latin typeface="Calibri" panose="020F0502020204030204" pitchFamily="34" charset="0"/>
                          <a:ea typeface="Calibri" panose="020F0502020204030204" pitchFamily="34" charset="0"/>
                          <a:cs typeface="Calibri" panose="020F0502020204030204" pitchFamily="34" charset="0"/>
                        </a:rPr>
                        <a:t>2022</a:t>
                      </a:r>
                    </a:p>
                  </a:txBody>
                  <a:tcPr/>
                </a:tc>
                <a:tc>
                  <a:txBody>
                    <a:bodyPr/>
                    <a:lstStyle/>
                    <a:p>
                      <a:r>
                        <a:rPr lang="en-IN" sz="1400" dirty="0" err="1">
                          <a:latin typeface="Calibri" panose="020F0502020204030204" pitchFamily="34" charset="0"/>
                          <a:ea typeface="Calibri" panose="020F0502020204030204" pitchFamily="34" charset="0"/>
                          <a:cs typeface="Calibri" panose="020F0502020204030204" pitchFamily="34" charset="0"/>
                        </a:rPr>
                        <a:t>Yunshi</a:t>
                      </a:r>
                      <a:r>
                        <a:rPr lang="en-IN" sz="1400" dirty="0">
                          <a:latin typeface="Calibri" panose="020F0502020204030204" pitchFamily="34" charset="0"/>
                          <a:ea typeface="Calibri" panose="020F0502020204030204" pitchFamily="34" charset="0"/>
                          <a:cs typeface="Calibri" panose="020F0502020204030204" pitchFamily="34" charset="0"/>
                        </a:rPr>
                        <a:t> Lan, </a:t>
                      </a:r>
                      <a:r>
                        <a:rPr lang="en-IN" sz="1400" dirty="0" err="1">
                          <a:latin typeface="Calibri" panose="020F0502020204030204" pitchFamily="34" charset="0"/>
                          <a:ea typeface="Calibri" panose="020F0502020204030204" pitchFamily="34" charset="0"/>
                          <a:cs typeface="Calibri" panose="020F0502020204030204" pitchFamily="34" charset="0"/>
                        </a:rPr>
                        <a:t>Gaole</a:t>
                      </a:r>
                      <a:r>
                        <a:rPr lang="en-IN" sz="1400" dirty="0">
                          <a:latin typeface="Calibri" panose="020F0502020204030204" pitchFamily="34" charset="0"/>
                          <a:ea typeface="Calibri" panose="020F0502020204030204" pitchFamily="34" charset="0"/>
                          <a:cs typeface="Calibri" panose="020F0502020204030204" pitchFamily="34" charset="0"/>
                        </a:rPr>
                        <a:t> He , </a:t>
                      </a:r>
                      <a:r>
                        <a:rPr lang="en-IN" sz="1400" dirty="0" err="1">
                          <a:latin typeface="Calibri" panose="020F0502020204030204" pitchFamily="34" charset="0"/>
                          <a:ea typeface="Calibri" panose="020F0502020204030204" pitchFamily="34" charset="0"/>
                          <a:cs typeface="Calibri" panose="020F0502020204030204" pitchFamily="34" charset="0"/>
                        </a:rPr>
                        <a:t>Jinhao</a:t>
                      </a:r>
                      <a:r>
                        <a:rPr lang="en-IN" sz="1400" dirty="0">
                          <a:latin typeface="Calibri" panose="020F0502020204030204" pitchFamily="34" charset="0"/>
                          <a:ea typeface="Calibri" panose="020F0502020204030204" pitchFamily="34" charset="0"/>
                          <a:cs typeface="Calibri" panose="020F0502020204030204" pitchFamily="34" charset="0"/>
                        </a:rPr>
                        <a:t> Jiang, Jing Jiang, Wayne Xin Zhao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IEEE TRANSACTIONS ON KNOWLEDGE AND DATA ENGINEERING</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Overview of recent methods in KBQA with a focus on solving complex questions.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Key challenges that arise when answering such complex questions.</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Technique used: SP and IR</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IR:</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Efficiency</a:t>
                      </a:r>
                    </a:p>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Flexibility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latin typeface="Calibri" panose="020F0502020204030204" pitchFamily="34" charset="0"/>
                          <a:ea typeface="Calibri" panose="020F0502020204030204" pitchFamily="34" charset="0"/>
                          <a:cs typeface="Calibri" panose="020F0502020204030204" pitchFamily="34" charset="0"/>
                        </a:rPr>
                        <a:t>Robustness</a:t>
                      </a:r>
                    </a:p>
                    <a:p>
                      <a:pPr marL="285750" indent="-285750">
                        <a:buFont typeface="Arial" panose="020B0604020202020204" pitchFamily="34" charset="0"/>
                        <a:buChar char="•"/>
                      </a:pPr>
                      <a:endParaRPr lang="en-US"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en-US" sz="1400" dirty="0">
                          <a:latin typeface="Calibri" panose="020F0502020204030204" pitchFamily="34" charset="0"/>
                          <a:ea typeface="Calibri" panose="020F0502020204030204" pitchFamily="34" charset="0"/>
                          <a:cs typeface="Calibri" panose="020F0502020204030204" pitchFamily="34" charset="0"/>
                        </a:rPr>
                        <a:t>IR:</a:t>
                      </a:r>
                    </a:p>
                    <a:p>
                      <a:pPr marL="285750" indent="-285750">
                        <a:buFont typeface="Arial" panose="020B0604020202020204" pitchFamily="34" charset="0"/>
                        <a:buChar char="•"/>
                      </a:pPr>
                      <a:r>
                        <a:rPr lang="en-IN" sz="14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Lack of Context</a:t>
                      </a:r>
                      <a:endParaRPr lang="en-IN" sz="1400" b="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29022363"/>
                  </a:ext>
                </a:extLst>
              </a:tr>
              <a:tr h="19634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kern="1200" dirty="0">
                          <a:solidFill>
                            <a:schemeClr val="dk1"/>
                          </a:solidFill>
                          <a:effectLst/>
                          <a:latin typeface="Calibri" panose="020F0502020204030204" pitchFamily="34" charset="0"/>
                          <a:ea typeface="Calibri" panose="020F0502020204030204" pitchFamily="34" charset="0"/>
                          <a:cs typeface="Calibri" panose="020F0502020204030204" pitchFamily="34" charset="0"/>
                        </a:rPr>
                        <a:t>Design and Development of We-CDSS Using Flask Framework: Conducing Predictive and Prescriptive Analytics for Coronary Artery Disease</a:t>
                      </a:r>
                    </a:p>
                    <a:p>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2022</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DIVYASHREE N. , (Member, IEEE), AND NANDINI PRASAD K. S., (Senior Member, IEEE)</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IEEE  Access</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This paper is mainly taken into consideration to understand the concepts of Flask framework </a:t>
                      </a:r>
                      <a:endParaRPr lang="en-IN" sz="1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Accessibility</a:t>
                      </a:r>
                    </a:p>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Security features</a:t>
                      </a:r>
                    </a:p>
                    <a:p>
                      <a:pPr marL="285750" indent="-285750">
                        <a:buFont typeface="Arial" panose="020B0604020202020204" pitchFamily="34" charset="0"/>
                        <a:buChar char="•"/>
                      </a:pPr>
                      <a:r>
                        <a:rPr lang="en-IN" sz="1400" dirty="0">
                          <a:latin typeface="Calibri" panose="020F0502020204030204" pitchFamily="34" charset="0"/>
                          <a:ea typeface="Calibri" panose="020F0502020204030204" pitchFamily="34" charset="0"/>
                          <a:cs typeface="Calibri" panose="020F0502020204030204" pitchFamily="34" charset="0"/>
                        </a:rPr>
                        <a:t>User - friendly</a:t>
                      </a: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Learning curve</a:t>
                      </a:r>
                    </a:p>
                  </a:txBody>
                  <a:tcPr/>
                </a:tc>
                <a:extLst>
                  <a:ext uri="{0D108BD9-81ED-4DB2-BD59-A6C34878D82A}">
                    <a16:rowId xmlns:a16="http://schemas.microsoft.com/office/drawing/2014/main" val="522075983"/>
                  </a:ext>
                </a:extLst>
              </a:tr>
            </a:tbl>
          </a:graphicData>
        </a:graphic>
      </p:graphicFrame>
      <p:sp>
        <p:nvSpPr>
          <p:cNvPr id="5" name="TextBox 4">
            <a:extLst>
              <a:ext uri="{FF2B5EF4-FFF2-40B4-BE49-F238E27FC236}">
                <a16:creationId xmlns:a16="http://schemas.microsoft.com/office/drawing/2014/main" id="{E1D0730A-EF4E-61DA-00C2-FA6E2830E54B}"/>
              </a:ext>
            </a:extLst>
          </p:cNvPr>
          <p:cNvSpPr txBox="1"/>
          <p:nvPr/>
        </p:nvSpPr>
        <p:spPr>
          <a:xfrm>
            <a:off x="10520363" y="13194"/>
            <a:ext cx="1014412" cy="523220"/>
          </a:xfrm>
          <a:prstGeom prst="rect">
            <a:avLst/>
          </a:prstGeom>
          <a:noFill/>
        </p:spPr>
        <p:txBody>
          <a:bodyPr wrap="square">
            <a:spAutoFit/>
          </a:bodyPr>
          <a:lstStyle/>
          <a:p>
            <a:r>
              <a:rPr lang="en-US" sz="2800" b="1" dirty="0">
                <a:solidFill>
                  <a:schemeClr val="bg1"/>
                </a:solidFill>
              </a:rPr>
              <a:t>09</a:t>
            </a:r>
            <a:endParaRPr lang="en-IN" sz="2800" b="1" dirty="0">
              <a:solidFill>
                <a:schemeClr val="bg1"/>
              </a:solidFill>
            </a:endParaRPr>
          </a:p>
        </p:txBody>
      </p:sp>
    </p:spTree>
    <p:extLst>
      <p:ext uri="{BB962C8B-B14F-4D97-AF65-F5344CB8AC3E}">
        <p14:creationId xmlns:p14="http://schemas.microsoft.com/office/powerpoint/2010/main" val="2411338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2462</TotalTime>
  <Words>2250</Words>
  <Application>Microsoft Office PowerPoint</Application>
  <PresentationFormat>Widescreen</PresentationFormat>
  <Paragraphs>317</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Cambria</vt:lpstr>
      <vt:lpstr>Century Gothic</vt:lpstr>
      <vt:lpstr>Google Sans</vt:lpstr>
      <vt:lpstr>Wingdings</vt:lpstr>
      <vt:lpstr>Wingdings 3</vt:lpstr>
      <vt:lpstr>Ion</vt:lpstr>
      <vt:lpstr>Medical Chatbot Development: Utilizing Knowledge Graph &amp; Machine Learning Techniques </vt:lpstr>
      <vt:lpstr>Motivation</vt:lpstr>
      <vt:lpstr>Objectives</vt:lpstr>
      <vt:lpstr>Problem Statement</vt:lpstr>
      <vt:lpstr>Novelty</vt:lpstr>
      <vt:lpstr>Milestones</vt:lpstr>
      <vt:lpstr>Literature Survey</vt:lpstr>
      <vt:lpstr>PowerPoint Presentation</vt:lpstr>
      <vt:lpstr>PowerPoint Presentation</vt:lpstr>
      <vt:lpstr>PowerPoint Presentation</vt:lpstr>
      <vt:lpstr>Methodology</vt:lpstr>
      <vt:lpstr>Work Flow </vt:lpstr>
      <vt:lpstr>Aho-Corasick Algorithm</vt:lpstr>
      <vt:lpstr>BERT MODEL</vt:lpstr>
      <vt:lpstr>FLASK Frame work</vt:lpstr>
      <vt:lpstr>Performance Metrics</vt:lpstr>
      <vt:lpstr>Results</vt:lpstr>
      <vt:lpstr>About page </vt:lpstr>
      <vt:lpstr>Portfolio page </vt:lpstr>
      <vt:lpstr>Footer page </vt:lpstr>
      <vt:lpstr>Integration of UI and Chatbot  </vt:lpstr>
      <vt:lpstr>Question &amp; Answering System </vt:lpstr>
      <vt:lpstr>PowerPoint Presentation</vt:lpstr>
      <vt:lpstr>PowerPoint Presentation</vt:lpstr>
      <vt:lpstr>Performance Metrics </vt:lpstr>
      <vt:lpstr>Bibliography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Chatbot Development: Utilizing Knowledge Graph &amp; Machine Learning Techniques</dc:title>
  <dc:creator>Sai Tarun Desu</dc:creator>
  <cp:lastModifiedBy>Sai Tarun Desu</cp:lastModifiedBy>
  <cp:revision>20</cp:revision>
  <dcterms:created xsi:type="dcterms:W3CDTF">2023-12-27T13:39:08Z</dcterms:created>
  <dcterms:modified xsi:type="dcterms:W3CDTF">2024-04-22T12:20:24Z</dcterms:modified>
</cp:coreProperties>
</file>